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0" r:id="rId2"/>
    <p:sldId id="365" r:id="rId3"/>
    <p:sldId id="293" r:id="rId4"/>
    <p:sldId id="308" r:id="rId5"/>
    <p:sldId id="339" r:id="rId6"/>
    <p:sldId id="292" r:id="rId7"/>
    <p:sldId id="294" r:id="rId8"/>
    <p:sldId id="272" r:id="rId9"/>
    <p:sldId id="341" r:id="rId10"/>
    <p:sldId id="296" r:id="rId11"/>
    <p:sldId id="288" r:id="rId12"/>
    <p:sldId id="278" r:id="rId13"/>
    <p:sldId id="273" r:id="rId14"/>
    <p:sldId id="286" r:id="rId15"/>
    <p:sldId id="269" r:id="rId16"/>
    <p:sldId id="271" r:id="rId17"/>
    <p:sldId id="259" r:id="rId18"/>
    <p:sldId id="267" r:id="rId19"/>
    <p:sldId id="264" r:id="rId20"/>
    <p:sldId id="289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7" r:id="rId30"/>
    <p:sldId id="358" r:id="rId31"/>
    <p:sldId id="360" r:id="rId32"/>
    <p:sldId id="361" r:id="rId33"/>
    <p:sldId id="362" r:id="rId34"/>
    <p:sldId id="317" r:id="rId35"/>
    <p:sldId id="332" r:id="rId36"/>
    <p:sldId id="333" r:id="rId37"/>
    <p:sldId id="334" r:id="rId38"/>
    <p:sldId id="337" r:id="rId39"/>
    <p:sldId id="338" r:id="rId40"/>
    <p:sldId id="302" r:id="rId4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tak%20Marutyan\Desktop\Hankavan_October_2017\Da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tak%20Marutyan\Desktop\Nat_Ass_2017\Da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tak%20Marutyan\Desktop\Nat_Ass_2017\Dat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tak%20Marutyan\Desktop\Nat_Ass_2017\Dat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tak%20Marutyan\Desktop\Nat_Ass_2017\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910598564559964E-2"/>
          <c:y val="1.8497577844901344E-2"/>
          <c:w val="0.92319304113534484"/>
          <c:h val="0.77206787800602039"/>
        </c:manualLayout>
      </c:layout>
      <c:lineChart>
        <c:grouping val="standard"/>
        <c:varyColors val="0"/>
        <c:ser>
          <c:idx val="0"/>
          <c:order val="0"/>
          <c:tx>
            <c:strRef>
              <c:f>INDEXES!$W$2</c:f>
              <c:strCache>
                <c:ptCount val="1"/>
                <c:pt idx="0">
                  <c:v>S&amp;P 500(ԱՄՆ)</c:v>
                </c:pt>
              </c:strCache>
            </c:strRef>
          </c:tx>
          <c:marker>
            <c:symbol val="none"/>
          </c:marker>
          <c:cat>
            <c:numRef>
              <c:f>INDEXES!$V$3:$V$50</c:f>
              <c:numCache>
                <c:formatCode>General</c:formatCode>
                <c:ptCount val="48"/>
                <c:pt idx="0">
                  <c:v>2006</c:v>
                </c:pt>
                <c:pt idx="4">
                  <c:v>2007</c:v>
                </c:pt>
                <c:pt idx="8">
                  <c:v>2008</c:v>
                </c:pt>
                <c:pt idx="12">
                  <c:v>2009</c:v>
                </c:pt>
                <c:pt idx="16">
                  <c:v>2010</c:v>
                </c:pt>
                <c:pt idx="20">
                  <c:v>2011</c:v>
                </c:pt>
                <c:pt idx="24">
                  <c:v>2012</c:v>
                </c:pt>
                <c:pt idx="28">
                  <c:v>2013</c:v>
                </c:pt>
                <c:pt idx="32">
                  <c:v>2014</c:v>
                </c:pt>
                <c:pt idx="36">
                  <c:v>2015</c:v>
                </c:pt>
                <c:pt idx="40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INDEXES!$W$3:$W$50</c:f>
              <c:numCache>
                <c:formatCode>0.0</c:formatCode>
                <c:ptCount val="48"/>
                <c:pt idx="0" formatCode="#,##0">
                  <c:v>100</c:v>
                </c:pt>
                <c:pt idx="1">
                  <c:v>99.878876534468048</c:v>
                </c:pt>
                <c:pt idx="2">
                  <c:v>101.57590187702439</c:v>
                </c:pt>
                <c:pt idx="3">
                  <c:v>108.85212821969203</c:v>
                </c:pt>
                <c:pt idx="4">
                  <c:v>110.64304370041239</c:v>
                </c:pt>
                <c:pt idx="5">
                  <c:v>117.13806259515401</c:v>
                </c:pt>
                <c:pt idx="6">
                  <c:v>115.57331341409908</c:v>
                </c:pt>
                <c:pt idx="7">
                  <c:v>116.68521126577861</c:v>
                </c:pt>
                <c:pt idx="8">
                  <c:v>104.5728647126106</c:v>
                </c:pt>
                <c:pt idx="9">
                  <c:v>105.4570400744894</c:v>
                </c:pt>
                <c:pt idx="10">
                  <c:v>96.394826186529627</c:v>
                </c:pt>
                <c:pt idx="11">
                  <c:v>71.798463002876318</c:v>
                </c:pt>
                <c:pt idx="12">
                  <c:v>61.180058979606137</c:v>
                </c:pt>
                <c:pt idx="13">
                  <c:v>70.320860469398781</c:v>
                </c:pt>
                <c:pt idx="14">
                  <c:v>79.50004798252867</c:v>
                </c:pt>
                <c:pt idx="15">
                  <c:v>84.213747902384881</c:v>
                </c:pt>
                <c:pt idx="16">
                  <c:v>86.829962884865296</c:v>
                </c:pt>
                <c:pt idx="17">
                  <c:v>85.767085022448057</c:v>
                </c:pt>
                <c:pt idx="18">
                  <c:v>85.386337169341516</c:v>
                </c:pt>
                <c:pt idx="19">
                  <c:v>93.927746092017557</c:v>
                </c:pt>
                <c:pt idx="20">
                  <c:v>102.16829158853248</c:v>
                </c:pt>
                <c:pt idx="21">
                  <c:v>104.50983901213054</c:v>
                </c:pt>
                <c:pt idx="22">
                  <c:v>94.476043749691499</c:v>
                </c:pt>
                <c:pt idx="23">
                  <c:v>97.465744364646483</c:v>
                </c:pt>
                <c:pt idx="24">
                  <c:v>105.99107265592325</c:v>
                </c:pt>
                <c:pt idx="25">
                  <c:v>105.57193877948008</c:v>
                </c:pt>
                <c:pt idx="26">
                  <c:v>109.62244233667084</c:v>
                </c:pt>
                <c:pt idx="27">
                  <c:v>110.34762693972564</c:v>
                </c:pt>
                <c:pt idx="28">
                  <c:v>118.84053460318397</c:v>
                </c:pt>
                <c:pt idx="29">
                  <c:v>125.39235443786522</c:v>
                </c:pt>
                <c:pt idx="30">
                  <c:v>129.68899540145816</c:v>
                </c:pt>
                <c:pt idx="31">
                  <c:v>140.3348921171189</c:v>
                </c:pt>
                <c:pt idx="32">
                  <c:v>143.02372930591278</c:v>
                </c:pt>
                <c:pt idx="33">
                  <c:v>149.59526088230771</c:v>
                </c:pt>
                <c:pt idx="34">
                  <c:v>153.18954136483012</c:v>
                </c:pt>
                <c:pt idx="35">
                  <c:v>159.36709747196915</c:v>
                </c:pt>
                <c:pt idx="36">
                  <c:v>159.96026527854482</c:v>
                </c:pt>
                <c:pt idx="37">
                  <c:v>162.2590174734211</c:v>
                </c:pt>
                <c:pt idx="38">
                  <c:v>155.51656434716503</c:v>
                </c:pt>
                <c:pt idx="39">
                  <c:v>160.9025384054755</c:v>
                </c:pt>
                <c:pt idx="40">
                  <c:v>153.86077804319444</c:v>
                </c:pt>
                <c:pt idx="41">
                  <c:v>162.39155299994559</c:v>
                </c:pt>
                <c:pt idx="42">
                  <c:v>168.91977061757413</c:v>
                </c:pt>
                <c:pt idx="43">
                  <c:v>170.24175413752059</c:v>
                </c:pt>
                <c:pt idx="44">
                  <c:v>181.69116369304626</c:v>
                </c:pt>
                <c:pt idx="45">
                  <c:v>187.246243746061</c:v>
                </c:pt>
                <c:pt idx="46">
                  <c:v>193.52028364158852</c:v>
                </c:pt>
                <c:pt idx="47">
                  <c:v>199.35573728398148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2C3-4ACE-A9B4-6EBBF7119F58}"/>
            </c:ext>
          </c:extLst>
        </c:ser>
        <c:ser>
          <c:idx val="1"/>
          <c:order val="1"/>
          <c:tx>
            <c:strRef>
              <c:f>INDEXES!$X$2</c:f>
              <c:strCache>
                <c:ptCount val="1"/>
                <c:pt idx="0">
                  <c:v>FTSE 100(Մեծ Բրիտանիա)</c:v>
                </c:pt>
              </c:strCache>
            </c:strRef>
          </c:tx>
          <c:marker>
            <c:symbol val="none"/>
          </c:marker>
          <c:cat>
            <c:numRef>
              <c:f>INDEXES!$V$3:$V$50</c:f>
              <c:numCache>
                <c:formatCode>General</c:formatCode>
                <c:ptCount val="48"/>
                <c:pt idx="0">
                  <c:v>2006</c:v>
                </c:pt>
                <c:pt idx="4">
                  <c:v>2007</c:v>
                </c:pt>
                <c:pt idx="8">
                  <c:v>2008</c:v>
                </c:pt>
                <c:pt idx="12">
                  <c:v>2009</c:v>
                </c:pt>
                <c:pt idx="16">
                  <c:v>2010</c:v>
                </c:pt>
                <c:pt idx="20">
                  <c:v>2011</c:v>
                </c:pt>
                <c:pt idx="24">
                  <c:v>2012</c:v>
                </c:pt>
                <c:pt idx="28">
                  <c:v>2013</c:v>
                </c:pt>
                <c:pt idx="32">
                  <c:v>2014</c:v>
                </c:pt>
                <c:pt idx="36">
                  <c:v>2015</c:v>
                </c:pt>
                <c:pt idx="40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INDEXES!$X$3:$X$50</c:f>
              <c:numCache>
                <c:formatCode>0.0</c:formatCode>
                <c:ptCount val="48"/>
                <c:pt idx="0" formatCode="#,##0">
                  <c:v>100</c:v>
                </c:pt>
                <c:pt idx="1">
                  <c:v>100.36537250583307</c:v>
                </c:pt>
                <c:pt idx="2">
                  <c:v>101.59222487307575</c:v>
                </c:pt>
                <c:pt idx="3">
                  <c:v>105.03820140816846</c:v>
                </c:pt>
                <c:pt idx="4">
                  <c:v>106.65788630863585</c:v>
                </c:pt>
                <c:pt idx="5">
                  <c:v>112.3438246623016</c:v>
                </c:pt>
                <c:pt idx="6">
                  <c:v>109.21326736076018</c:v>
                </c:pt>
                <c:pt idx="7">
                  <c:v>111.95772868465315</c:v>
                </c:pt>
                <c:pt idx="8">
                  <c:v>99.713410940737035</c:v>
                </c:pt>
                <c:pt idx="9">
                  <c:v>101.42912030289374</c:v>
                </c:pt>
                <c:pt idx="10">
                  <c:v>91.063159775683999</c:v>
                </c:pt>
                <c:pt idx="11">
                  <c:v>74.784444493921839</c:v>
                </c:pt>
                <c:pt idx="12">
                  <c:v>67.969961812864128</c:v>
                </c:pt>
                <c:pt idx="13">
                  <c:v>73.707394854070785</c:v>
                </c:pt>
                <c:pt idx="14">
                  <c:v>83.642672540029523</c:v>
                </c:pt>
                <c:pt idx="15">
                  <c:v>89.334205660190875</c:v>
                </c:pt>
                <c:pt idx="16">
                  <c:v>92.61439442076184</c:v>
                </c:pt>
                <c:pt idx="17">
                  <c:v>89.394035408021168</c:v>
                </c:pt>
                <c:pt idx="18">
                  <c:v>91.525013458838714</c:v>
                </c:pt>
                <c:pt idx="19">
                  <c:v>97.642205548295621</c:v>
                </c:pt>
                <c:pt idx="20">
                  <c:v>101.42346844694413</c:v>
                </c:pt>
                <c:pt idx="21">
                  <c:v>102.79298735982387</c:v>
                </c:pt>
                <c:pt idx="22">
                  <c:v>93.273891793790497</c:v>
                </c:pt>
                <c:pt idx="23">
                  <c:v>94.893633783712033</c:v>
                </c:pt>
                <c:pt idx="24">
                  <c:v>98.887897435370334</c:v>
                </c:pt>
                <c:pt idx="25">
                  <c:v>94.938563184038628</c:v>
                </c:pt>
                <c:pt idx="26">
                  <c:v>97.559197482126606</c:v>
                </c:pt>
                <c:pt idx="27">
                  <c:v>100.17674894969676</c:v>
                </c:pt>
                <c:pt idx="28">
                  <c:v>108.75215584050805</c:v>
                </c:pt>
                <c:pt idx="29">
                  <c:v>109.77548430411095</c:v>
                </c:pt>
                <c:pt idx="30">
                  <c:v>111.30279846794728</c:v>
                </c:pt>
                <c:pt idx="31">
                  <c:v>114.92729372581184</c:v>
                </c:pt>
                <c:pt idx="32">
                  <c:v>113.71368611190555</c:v>
                </c:pt>
                <c:pt idx="33">
                  <c:v>116.28254027518251</c:v>
                </c:pt>
                <c:pt idx="34">
                  <c:v>115.16415787060896</c:v>
                </c:pt>
                <c:pt idx="35">
                  <c:v>113.23795969141995</c:v>
                </c:pt>
                <c:pt idx="36">
                  <c:v>116.856974361697</c:v>
                </c:pt>
                <c:pt idx="37">
                  <c:v>116.83950498876185</c:v>
                </c:pt>
                <c:pt idx="38">
                  <c:v>108.5032458209091</c:v>
                </c:pt>
                <c:pt idx="39">
                  <c:v>108.23875038035841</c:v>
                </c:pt>
                <c:pt idx="40">
                  <c:v>104.79214586127139</c:v>
                </c:pt>
                <c:pt idx="41">
                  <c:v>108.33871401437624</c:v>
                </c:pt>
                <c:pt idx="42">
                  <c:v>116.49257237658243</c:v>
                </c:pt>
                <c:pt idx="43">
                  <c:v>119.20757554219277</c:v>
                </c:pt>
                <c:pt idx="44">
                  <c:v>123.80139264014166</c:v>
                </c:pt>
                <c:pt idx="45">
                  <c:v>125.80580337136044</c:v>
                </c:pt>
                <c:pt idx="46">
                  <c:v>126.59803372502397</c:v>
                </c:pt>
                <c:pt idx="47">
                  <c:v>128.8458738882542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2C3-4ACE-A9B4-6EBBF7119F58}"/>
            </c:ext>
          </c:extLst>
        </c:ser>
        <c:ser>
          <c:idx val="2"/>
          <c:order val="2"/>
          <c:tx>
            <c:strRef>
              <c:f>INDEXES!$Y$2</c:f>
              <c:strCache>
                <c:ptCount val="1"/>
                <c:pt idx="0">
                  <c:v>DAX(Գերմանիա)</c:v>
                </c:pt>
              </c:strCache>
            </c:strRef>
          </c:tx>
          <c:marker>
            <c:symbol val="none"/>
          </c:marker>
          <c:cat>
            <c:numRef>
              <c:f>INDEXES!$V$3:$V$50</c:f>
              <c:numCache>
                <c:formatCode>General</c:formatCode>
                <c:ptCount val="48"/>
                <c:pt idx="0">
                  <c:v>2006</c:v>
                </c:pt>
                <c:pt idx="4">
                  <c:v>2007</c:v>
                </c:pt>
                <c:pt idx="8">
                  <c:v>2008</c:v>
                </c:pt>
                <c:pt idx="12">
                  <c:v>2009</c:v>
                </c:pt>
                <c:pt idx="16">
                  <c:v>2010</c:v>
                </c:pt>
                <c:pt idx="20">
                  <c:v>2011</c:v>
                </c:pt>
                <c:pt idx="24">
                  <c:v>2012</c:v>
                </c:pt>
                <c:pt idx="28">
                  <c:v>2013</c:v>
                </c:pt>
                <c:pt idx="32">
                  <c:v>2014</c:v>
                </c:pt>
                <c:pt idx="36">
                  <c:v>2015</c:v>
                </c:pt>
                <c:pt idx="40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INDEXES!$Y$3:$Y$50</c:f>
              <c:numCache>
                <c:formatCode>0.0</c:formatCode>
                <c:ptCount val="48"/>
                <c:pt idx="0" formatCode="#,##0">
                  <c:v>100</c:v>
                </c:pt>
                <c:pt idx="1">
                  <c:v>99.689167656234673</c:v>
                </c:pt>
                <c:pt idx="2">
                  <c:v>100.60549521309015</c:v>
                </c:pt>
                <c:pt idx="3">
                  <c:v>109.94686435473756</c:v>
                </c:pt>
                <c:pt idx="4">
                  <c:v>117.0944027816083</c:v>
                </c:pt>
                <c:pt idx="5">
                  <c:v>133.59443403112456</c:v>
                </c:pt>
                <c:pt idx="6">
                  <c:v>132.35930407040712</c:v>
                </c:pt>
                <c:pt idx="7">
                  <c:v>137.36633664501747</c:v>
                </c:pt>
                <c:pt idx="8">
                  <c:v>115.45033419780765</c:v>
                </c:pt>
                <c:pt idx="9">
                  <c:v>117.33723159102473</c:v>
                </c:pt>
                <c:pt idx="10">
                  <c:v>107.41163984273179</c:v>
                </c:pt>
                <c:pt idx="11">
                  <c:v>82.955195074388101</c:v>
                </c:pt>
                <c:pt idx="12">
                  <c:v>70.336353737642852</c:v>
                </c:pt>
                <c:pt idx="13">
                  <c:v>83.249341896656347</c:v>
                </c:pt>
                <c:pt idx="14">
                  <c:v>94.447563025113652</c:v>
                </c:pt>
                <c:pt idx="15">
                  <c:v>97.466036936354769</c:v>
                </c:pt>
                <c:pt idx="16">
                  <c:v>99.544330449012548</c:v>
                </c:pt>
                <c:pt idx="17">
                  <c:v>103.58526559508547</c:v>
                </c:pt>
                <c:pt idx="18">
                  <c:v>104.94223999972473</c:v>
                </c:pt>
                <c:pt idx="19">
                  <c:v>115.8471170457797</c:v>
                </c:pt>
                <c:pt idx="20">
                  <c:v>122.65354836823063</c:v>
                </c:pt>
                <c:pt idx="21">
                  <c:v>127.20210180232299</c:v>
                </c:pt>
                <c:pt idx="22">
                  <c:v>105.76464699227704</c:v>
                </c:pt>
                <c:pt idx="23">
                  <c:v>103.94638385758938</c:v>
                </c:pt>
                <c:pt idx="24">
                  <c:v>116.17836191756214</c:v>
                </c:pt>
                <c:pt idx="25">
                  <c:v>111.47677186190349</c:v>
                </c:pt>
                <c:pt idx="26">
                  <c:v>120.17703854355474</c:v>
                </c:pt>
                <c:pt idx="27">
                  <c:v>127.74182968497627</c:v>
                </c:pt>
                <c:pt idx="28">
                  <c:v>133.67373326215719</c:v>
                </c:pt>
                <c:pt idx="29">
                  <c:v>138.88414571563408</c:v>
                </c:pt>
                <c:pt idx="30">
                  <c:v>143.1945721023815</c:v>
                </c:pt>
                <c:pt idx="31">
                  <c:v>160.49854732753565</c:v>
                </c:pt>
                <c:pt idx="32">
                  <c:v>163.72722440650296</c:v>
                </c:pt>
                <c:pt idx="33">
                  <c:v>168.45822914438847</c:v>
                </c:pt>
                <c:pt idx="34">
                  <c:v>162.56600385200477</c:v>
                </c:pt>
                <c:pt idx="35">
                  <c:v>166.9313032424385</c:v>
                </c:pt>
                <c:pt idx="36">
                  <c:v>195.30746943711333</c:v>
                </c:pt>
                <c:pt idx="37">
                  <c:v>193.87985392427896</c:v>
                </c:pt>
                <c:pt idx="38">
                  <c:v>179.06196406363</c:v>
                </c:pt>
                <c:pt idx="39">
                  <c:v>189.07608655141203</c:v>
                </c:pt>
                <c:pt idx="40">
                  <c:v>167.76701278133896</c:v>
                </c:pt>
                <c:pt idx="41">
                  <c:v>171.91132935441959</c:v>
                </c:pt>
                <c:pt idx="42">
                  <c:v>180.27937640873648</c:v>
                </c:pt>
                <c:pt idx="43">
                  <c:v>187.99233039396782</c:v>
                </c:pt>
                <c:pt idx="44">
                  <c:v>204.59883935283025</c:v>
                </c:pt>
                <c:pt idx="45">
                  <c:v>214.3211658993803</c:v>
                </c:pt>
                <c:pt idx="46">
                  <c:v>212.16959370468376</c:v>
                </c:pt>
                <c:pt idx="47">
                  <c:v>223.45009566939072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2C3-4ACE-A9B4-6EBBF7119F58}"/>
            </c:ext>
          </c:extLst>
        </c:ser>
        <c:ser>
          <c:idx val="3"/>
          <c:order val="3"/>
          <c:tx>
            <c:strRef>
              <c:f>INDEXES!$Z$2</c:f>
              <c:strCache>
                <c:ptCount val="1"/>
                <c:pt idx="0">
                  <c:v>Nikkei 225(Ճապոնիա)</c:v>
                </c:pt>
              </c:strCache>
            </c:strRef>
          </c:tx>
          <c:marker>
            <c:symbol val="none"/>
          </c:marker>
          <c:cat>
            <c:numRef>
              <c:f>INDEXES!$V$3:$V$50</c:f>
              <c:numCache>
                <c:formatCode>General</c:formatCode>
                <c:ptCount val="48"/>
                <c:pt idx="0">
                  <c:v>2006</c:v>
                </c:pt>
                <c:pt idx="4">
                  <c:v>2007</c:v>
                </c:pt>
                <c:pt idx="8">
                  <c:v>2008</c:v>
                </c:pt>
                <c:pt idx="12">
                  <c:v>2009</c:v>
                </c:pt>
                <c:pt idx="16">
                  <c:v>2010</c:v>
                </c:pt>
                <c:pt idx="20">
                  <c:v>2011</c:v>
                </c:pt>
                <c:pt idx="24">
                  <c:v>2012</c:v>
                </c:pt>
                <c:pt idx="28">
                  <c:v>2013</c:v>
                </c:pt>
                <c:pt idx="32">
                  <c:v>2014</c:v>
                </c:pt>
                <c:pt idx="36">
                  <c:v>2015</c:v>
                </c:pt>
                <c:pt idx="40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INDEXES!$Z$3:$Z$50</c:f>
              <c:numCache>
                <c:formatCode>0.0</c:formatCode>
                <c:ptCount val="48"/>
                <c:pt idx="0" formatCode="#,##0">
                  <c:v>100</c:v>
                </c:pt>
                <c:pt idx="1">
                  <c:v>95.920717877684439</c:v>
                </c:pt>
                <c:pt idx="2">
                  <c:v>95.613014227612553</c:v>
                </c:pt>
                <c:pt idx="3">
                  <c:v>99.969227631583436</c:v>
                </c:pt>
                <c:pt idx="4">
                  <c:v>104.72860714363705</c:v>
                </c:pt>
                <c:pt idx="5">
                  <c:v>107.01115157775526</c:v>
                </c:pt>
                <c:pt idx="6">
                  <c:v>101.37986825980475</c:v>
                </c:pt>
                <c:pt idx="7">
                  <c:v>95.614877398356526</c:v>
                </c:pt>
                <c:pt idx="8">
                  <c:v>79.577484963911559</c:v>
                </c:pt>
                <c:pt idx="9">
                  <c:v>83.481889479516425</c:v>
                </c:pt>
                <c:pt idx="10">
                  <c:v>75.547646985639929</c:v>
                </c:pt>
                <c:pt idx="11">
                  <c:v>51.986089927839295</c:v>
                </c:pt>
                <c:pt idx="12">
                  <c:v>47.424707366997218</c:v>
                </c:pt>
                <c:pt idx="13">
                  <c:v>56.71491744651059</c:v>
                </c:pt>
                <c:pt idx="14">
                  <c:v>62.070812108045601</c:v>
                </c:pt>
                <c:pt idx="15">
                  <c:v>59.955492256722572</c:v>
                </c:pt>
                <c:pt idx="16">
                  <c:v>62.935122992308031</c:v>
                </c:pt>
                <c:pt idx="17">
                  <c:v>60.520473742214612</c:v>
                </c:pt>
                <c:pt idx="18">
                  <c:v>55.55596514147787</c:v>
                </c:pt>
                <c:pt idx="19">
                  <c:v>58.836948719330664</c:v>
                </c:pt>
                <c:pt idx="20">
                  <c:v>61.338606039758382</c:v>
                </c:pt>
                <c:pt idx="21">
                  <c:v>58.81921854612191</c:v>
                </c:pt>
                <c:pt idx="22">
                  <c:v>55.070759418378309</c:v>
                </c:pt>
                <c:pt idx="23">
                  <c:v>51.844929701365842</c:v>
                </c:pt>
                <c:pt idx="24">
                  <c:v>57.316160642180932</c:v>
                </c:pt>
                <c:pt idx="25">
                  <c:v>54.233093879163633</c:v>
                </c:pt>
                <c:pt idx="26">
                  <c:v>52.900285706214888</c:v>
                </c:pt>
                <c:pt idx="27">
                  <c:v>57.637046726118598</c:v>
                </c:pt>
                <c:pt idx="28">
                  <c:v>70.311516138163896</c:v>
                </c:pt>
                <c:pt idx="29">
                  <c:v>82.766291675172596</c:v>
                </c:pt>
                <c:pt idx="30">
                  <c:v>83.167494442041658</c:v>
                </c:pt>
                <c:pt idx="31">
                  <c:v>92.720030948668665</c:v>
                </c:pt>
                <c:pt idx="32">
                  <c:v>89.318862840782458</c:v>
                </c:pt>
                <c:pt idx="33">
                  <c:v>88.347529826258537</c:v>
                </c:pt>
                <c:pt idx="34">
                  <c:v>94.598748149600809</c:v>
                </c:pt>
                <c:pt idx="35">
                  <c:v>102.82374545000667</c:v>
                </c:pt>
                <c:pt idx="36">
                  <c:v>111.54847319167766</c:v>
                </c:pt>
                <c:pt idx="37">
                  <c:v>120.84343135147382</c:v>
                </c:pt>
                <c:pt idx="38">
                  <c:v>113.92161179895955</c:v>
                </c:pt>
                <c:pt idx="39">
                  <c:v>115.92584259893495</c:v>
                </c:pt>
                <c:pt idx="40">
                  <c:v>100.77896564373275</c:v>
                </c:pt>
                <c:pt idx="41">
                  <c:v>99.122586818247129</c:v>
                </c:pt>
                <c:pt idx="42">
                  <c:v>99.983171361022229</c:v>
                </c:pt>
                <c:pt idx="43">
                  <c:v>109.88273844428456</c:v>
                </c:pt>
                <c:pt idx="44">
                  <c:v>114.33375318116359</c:v>
                </c:pt>
                <c:pt idx="45">
                  <c:v>117.96222811981438</c:v>
                </c:pt>
                <c:pt idx="46">
                  <c:v>120.0597176274587</c:v>
                </c:pt>
                <c:pt idx="47">
                  <c:v>128.88032854311498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2C3-4ACE-A9B4-6EBBF7119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310912"/>
        <c:axId val="154316800"/>
      </c:lineChart>
      <c:catAx>
        <c:axId val="15431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4316800"/>
        <c:crosses val="autoZero"/>
        <c:auto val="1"/>
        <c:lblAlgn val="ctr"/>
        <c:lblOffset val="100"/>
        <c:noMultiLvlLbl val="0"/>
      </c:catAx>
      <c:valAx>
        <c:axId val="154316800"/>
        <c:scaling>
          <c:orientation val="minMax"/>
          <c:min val="4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4310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21828908554574E-2"/>
          <c:y val="0.87350917092110758"/>
          <c:w val="0.86743362831858406"/>
          <c:h val="0.1107350445659188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Պակասուրդ/ՀՆԱ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c:spPr>
          <c:invertIfNegative val="0"/>
          <c:cat>
            <c:numRef>
              <c:f>Sheet1!$A$2:$A$10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3"/>
                <c:pt idx="0">
                  <c:v>5.471722486461549</c:v>
                </c:pt>
                <c:pt idx="1">
                  <c:v>3.2</c:v>
                </c:pt>
                <c:pt idx="2">
                  <c:v>2.6814320289842222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83-4AA6-9089-D953752B1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568064"/>
        <c:axId val="16056960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Կապիտալ ծախսեր/ ՀՆԱ, %</c:v>
                </c:pt>
              </c:strCache>
            </c:strRef>
          </c:tx>
          <c:spPr>
            <a:ln w="57150"/>
          </c:spPr>
          <c:cat>
            <c:numRef>
              <c:f>Sheet1!$A$2:$A$10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3"/>
                <c:pt idx="0">
                  <c:v>3.4473791427432934</c:v>
                </c:pt>
                <c:pt idx="1">
                  <c:v>3.0313659730641462</c:v>
                </c:pt>
                <c:pt idx="2">
                  <c:v>2.9508323786527866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483-4AA6-9089-D953752B1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568064"/>
        <c:axId val="160569600"/>
      </c:lineChart>
      <c:catAx>
        <c:axId val="16056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569600"/>
        <c:crosses val="autoZero"/>
        <c:auto val="1"/>
        <c:lblAlgn val="ctr"/>
        <c:lblOffset val="100"/>
        <c:noMultiLvlLbl val="0"/>
      </c:catAx>
      <c:valAx>
        <c:axId val="160569600"/>
        <c:scaling>
          <c:orientation val="minMax"/>
          <c:max val="6"/>
          <c:min val="2.5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60568064"/>
        <c:crosses val="autoZero"/>
        <c:crossBetween val="between"/>
        <c:majorUnit val="0.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GHEA Grapalat" pitchFamily="50" charset="0"/>
              </a:defRPr>
            </a:pPr>
            <a:endParaRPr lang="en-US"/>
          </a:p>
        </c:txPr>
      </c:dTable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Հարկաբյուջետային ազդակ</c:v>
                </c:pt>
              </c:strCache>
            </c:strRef>
          </c:tx>
          <c:spPr>
            <a:pattFill prst="smConfetti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4">
                  <a:shade val="95000"/>
                  <a:satMod val="105000"/>
                </a:schemeClr>
              </a:solidFill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0.20775322168327842</c:v>
                </c:pt>
                <c:pt idx="1">
                  <c:v>2.8094588090174506</c:v>
                </c:pt>
                <c:pt idx="2">
                  <c:v>0.43376522712366283</c:v>
                </c:pt>
                <c:pt idx="3">
                  <c:v>-2.1300902205461334</c:v>
                </c:pt>
                <c:pt idx="4">
                  <c:v>-0.83820507443975634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4C-4866-AA6D-597D5B077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560640"/>
        <c:axId val="160562176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Հարկերի ազդակ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4C-4866-AA6D-597D5B0774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Ծախսերի ազդակ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4C-4866-AA6D-597D5B077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560640"/>
        <c:axId val="160562176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ՀՆԱ ճեղք</c:v>
                </c:pt>
              </c:strCache>
            </c:strRef>
          </c:tx>
          <c:spPr>
            <a:ln w="53975"/>
          </c:spPr>
          <c:marker>
            <c:symbol val="circle"/>
            <c:size val="11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Sheet1!$E$2:$E$6</c:f>
              <c:numCache>
                <c:formatCode>0.0</c:formatCode>
                <c:ptCount val="5"/>
                <c:pt idx="0">
                  <c:v>1.0097963777943504</c:v>
                </c:pt>
                <c:pt idx="1">
                  <c:v>0.43340940718173099</c:v>
                </c:pt>
                <c:pt idx="2">
                  <c:v>-2.3216757225861566</c:v>
                </c:pt>
                <c:pt idx="3">
                  <c:v>-1.904461726029967</c:v>
                </c:pt>
                <c:pt idx="4">
                  <c:v>-0.78640742783485884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54C-4866-AA6D-597D5B077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560640"/>
        <c:axId val="160562176"/>
      </c:lineChart>
      <c:catAx>
        <c:axId val="16056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562176"/>
        <c:crosses val="autoZero"/>
        <c:auto val="1"/>
        <c:lblAlgn val="ctr"/>
        <c:lblOffset val="100"/>
        <c:noMultiLvlLbl val="0"/>
      </c:catAx>
      <c:valAx>
        <c:axId val="160562176"/>
        <c:scaling>
          <c:orientation val="minMax"/>
          <c:max val="3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605606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accent4">
          <a:shade val="95000"/>
          <a:satMod val="105000"/>
        </a:schemeClr>
      </a:solidFill>
    </a:ln>
  </c:spPr>
  <c:txPr>
    <a:bodyPr/>
    <a:lstStyle/>
    <a:p>
      <a:pPr>
        <a:defRPr sz="1400">
          <a:latin typeface="GHEA Grapalat" pitchFamily="50" charset="0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062550328614564E-2"/>
          <c:y val="4.3705813369073546E-2"/>
          <c:w val="0.93008467285439"/>
          <c:h val="0.67873987825989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Կառավարության պարտք / ՀՆԱ, %</c:v>
                </c:pt>
              </c:strCache>
            </c:strRef>
          </c:tx>
          <c:invertIfNegative val="0"/>
          <c:cat>
            <c:numRef>
              <c:f>Sheet1!$B$1:$T$1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Sheet1!$B$2:$T$2</c:f>
              <c:numCache>
                <c:formatCode>_(* #,##0_);_(* \(#,##0\);_(* "-"??_);_(@_)</c:formatCode>
                <c:ptCount val="19"/>
                <c:pt idx="0">
                  <c:v>39.780678558127917</c:v>
                </c:pt>
                <c:pt idx="1">
                  <c:v>38.197657494323408</c:v>
                </c:pt>
                <c:pt idx="2">
                  <c:v>38.105048715134529</c:v>
                </c:pt>
                <c:pt idx="3">
                  <c:v>32.879562643147842</c:v>
                </c:pt>
                <c:pt idx="4">
                  <c:v>26.431906364266297</c:v>
                </c:pt>
                <c:pt idx="5">
                  <c:v>20.415880953931765</c:v>
                </c:pt>
                <c:pt idx="6">
                  <c:v>16.619022119591754</c:v>
                </c:pt>
                <c:pt idx="7">
                  <c:v>14.539298297650113</c:v>
                </c:pt>
                <c:pt idx="8">
                  <c:v>14.871405650372974</c:v>
                </c:pt>
                <c:pt idx="9">
                  <c:v>34.580262328711505</c:v>
                </c:pt>
                <c:pt idx="10">
                  <c:v>34.059669884684382</c:v>
                </c:pt>
                <c:pt idx="11">
                  <c:v>35.913652450087909</c:v>
                </c:pt>
                <c:pt idx="12">
                  <c:v>35.731364654527276</c:v>
                </c:pt>
                <c:pt idx="13">
                  <c:v>36.330624679848526</c:v>
                </c:pt>
                <c:pt idx="14">
                  <c:v>39.361633579324717</c:v>
                </c:pt>
                <c:pt idx="15">
                  <c:v>44.132990913388497</c:v>
                </c:pt>
                <c:pt idx="16">
                  <c:v>51.800395381023364</c:v>
                </c:pt>
                <c:pt idx="17">
                  <c:v>55.135294994741955</c:v>
                </c:pt>
                <c:pt idx="18">
                  <c:v>54.06313798009365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Կենտրոնական բանկի արտաքին պարտք  / ՀՆԱ, %</c:v>
                </c:pt>
              </c:strCache>
            </c:strRef>
          </c:tx>
          <c:invertIfNegative val="0"/>
          <c:cat>
            <c:numRef>
              <c:f>Sheet1!$B$1:$T$1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Sheet1!$B$3:$T$3</c:f>
              <c:numCache>
                <c:formatCode>_(* #,##0_);_(* \(#,##0\);_(* "-"??_);_(@_)</c:formatCode>
                <c:ptCount val="19"/>
                <c:pt idx="0">
                  <c:v>9.5454930557390192</c:v>
                </c:pt>
                <c:pt idx="1">
                  <c:v>8.5402111052768479</c:v>
                </c:pt>
                <c:pt idx="2">
                  <c:v>8.9139988543469038</c:v>
                </c:pt>
                <c:pt idx="3">
                  <c:v>8.0166302867783603</c:v>
                </c:pt>
                <c:pt idx="4">
                  <c:v>6.1234111041503887</c:v>
                </c:pt>
                <c:pt idx="5">
                  <c:v>3.9377508005595572</c:v>
                </c:pt>
                <c:pt idx="6">
                  <c:v>2.5421103982871731</c:v>
                </c:pt>
                <c:pt idx="7">
                  <c:v>1.8522306883122139</c:v>
                </c:pt>
                <c:pt idx="8">
                  <c:v>1.5131718219562231</c:v>
                </c:pt>
                <c:pt idx="9">
                  <c:v>6.0232873491805288</c:v>
                </c:pt>
                <c:pt idx="10">
                  <c:v>5.9095133240485413</c:v>
                </c:pt>
                <c:pt idx="11">
                  <c:v>6.3036361562590022</c:v>
                </c:pt>
                <c:pt idx="12">
                  <c:v>5.6246714249370848</c:v>
                </c:pt>
                <c:pt idx="13">
                  <c:v>4.5256903369349697</c:v>
                </c:pt>
                <c:pt idx="14">
                  <c:v>4.3276215002204479</c:v>
                </c:pt>
                <c:pt idx="15">
                  <c:v>4.5686888376423953</c:v>
                </c:pt>
                <c:pt idx="16">
                  <c:v>4.8077538035172651</c:v>
                </c:pt>
                <c:pt idx="17">
                  <c:v>5.1273830168148047</c:v>
                </c:pt>
                <c:pt idx="18">
                  <c:v>4.8926063045342723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165505280"/>
        <c:axId val="165507072"/>
      </c:barChart>
      <c:catAx>
        <c:axId val="16550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5507072"/>
        <c:crosses val="autoZero"/>
        <c:auto val="1"/>
        <c:lblAlgn val="ctr"/>
        <c:lblOffset val="100"/>
        <c:noMultiLvlLbl val="0"/>
      </c:catAx>
      <c:valAx>
        <c:axId val="16550707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65505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703423904941872E-2"/>
          <c:y val="0.81004020773998997"/>
          <c:w val="0.83441614820239474"/>
          <c:h val="0.1575283408722845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Sheet1!$I$74</c:f>
              <c:strCache>
                <c:ptCount val="1"/>
                <c:pt idx="0">
                  <c:v>արտաքին պարտք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Sheet1!$J$73:$L$73</c:f>
              <c:strCache>
                <c:ptCount val="3"/>
                <c:pt idx="0">
                  <c:v>31.12.2016</c:v>
                </c:pt>
                <c:pt idx="1">
                  <c:v>31.12.2017</c:v>
                </c:pt>
                <c:pt idx="2">
                  <c:v>31.12.2018</c:v>
                </c:pt>
              </c:strCache>
            </c:strRef>
          </c:cat>
          <c:val>
            <c:numRef>
              <c:f>Sheet1!$J$74:$L$74</c:f>
              <c:numCache>
                <c:formatCode>_(* #,##0.0_);_(* \(#,##0.0\);_(* "-"??_);_(@_)</c:formatCode>
                <c:ptCount val="3"/>
                <c:pt idx="0">
                  <c:v>79.098447115475111</c:v>
                </c:pt>
                <c:pt idx="1">
                  <c:v>79.633684054147309</c:v>
                </c:pt>
                <c:pt idx="2">
                  <c:v>79.230727671594465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0B-49DB-B665-8995203A47D4}"/>
            </c:ext>
          </c:extLst>
        </c:ser>
        <c:ser>
          <c:idx val="1"/>
          <c:order val="1"/>
          <c:tx>
            <c:strRef>
              <c:f>Sheet1!$I$75</c:f>
              <c:strCache>
                <c:ptCount val="1"/>
                <c:pt idx="0">
                  <c:v>ներքին պարտք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Sheet1!$J$73:$L$73</c:f>
              <c:strCache>
                <c:ptCount val="3"/>
                <c:pt idx="0">
                  <c:v>31.12.2016</c:v>
                </c:pt>
                <c:pt idx="1">
                  <c:v>31.12.2017</c:v>
                </c:pt>
                <c:pt idx="2">
                  <c:v>31.12.2018</c:v>
                </c:pt>
              </c:strCache>
            </c:strRef>
          </c:cat>
          <c:val>
            <c:numRef>
              <c:f>Sheet1!$J$75:$L$75</c:f>
              <c:numCache>
                <c:formatCode>_(* #,##0.0_);_(* \(#,##0.0\);_(* "-"??_);_(@_)</c:formatCode>
                <c:ptCount val="3"/>
                <c:pt idx="0">
                  <c:v>20.901552884524889</c:v>
                </c:pt>
                <c:pt idx="1">
                  <c:v>20.366315945852691</c:v>
                </c:pt>
                <c:pt idx="2">
                  <c:v>20.769272328405535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0B-49DB-B665-8995203A47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5383168"/>
        <c:axId val="165393152"/>
        <c:axId val="0"/>
      </c:bar3DChart>
      <c:catAx>
        <c:axId val="16538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5393152"/>
        <c:crosses val="autoZero"/>
        <c:auto val="1"/>
        <c:lblAlgn val="ctr"/>
        <c:lblOffset val="100"/>
        <c:noMultiLvlLbl val="0"/>
      </c:catAx>
      <c:valAx>
        <c:axId val="1653931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653831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66307834375694"/>
          <c:y val="5.4296129973079511E-2"/>
          <c:w val="0.87030139376769122"/>
          <c:h val="0.6243169277914072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Sheet1!$I$169</c:f>
              <c:strCache>
                <c:ptCount val="1"/>
                <c:pt idx="0">
                  <c:v>արտաքին վարկեր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Sheet1!$J$168:$L$168</c:f>
              <c:strCache>
                <c:ptCount val="3"/>
                <c:pt idx="0">
                  <c:v>31.12.2016</c:v>
                </c:pt>
                <c:pt idx="1">
                  <c:v>31.12.2017</c:v>
                </c:pt>
                <c:pt idx="2">
                  <c:v>31.12.2018</c:v>
                </c:pt>
              </c:strCache>
            </c:strRef>
          </c:cat>
          <c:val>
            <c:numRef>
              <c:f>Sheet1!$J$169:$L$169</c:f>
              <c:numCache>
                <c:formatCode>_(* #,##0.0_);_(* \(#,##0.0\);_(* "-"??_);_(@_)</c:formatCode>
                <c:ptCount val="3"/>
                <c:pt idx="0">
                  <c:v>62.160846073751642</c:v>
                </c:pt>
                <c:pt idx="1">
                  <c:v>65.239967641396774</c:v>
                </c:pt>
                <c:pt idx="2">
                  <c:v>65.613116608817251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30-42A7-AC2E-992D828AF443}"/>
            </c:ext>
          </c:extLst>
        </c:ser>
        <c:ser>
          <c:idx val="1"/>
          <c:order val="1"/>
          <c:tx>
            <c:strRef>
              <c:f>Sheet1!$I$170</c:f>
              <c:strCache>
                <c:ptCount val="1"/>
                <c:pt idx="0">
                  <c:v>Եվրապարտատոմսեր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Sheet1!$J$168:$L$168</c:f>
              <c:strCache>
                <c:ptCount val="3"/>
                <c:pt idx="0">
                  <c:v>31.12.2016</c:v>
                </c:pt>
                <c:pt idx="1">
                  <c:v>31.12.2017</c:v>
                </c:pt>
                <c:pt idx="2">
                  <c:v>31.12.2018</c:v>
                </c:pt>
              </c:strCache>
            </c:strRef>
          </c:cat>
          <c:val>
            <c:numRef>
              <c:f>Sheet1!$J$170:$L$170</c:f>
              <c:numCache>
                <c:formatCode>_(* #,##0.0_);_(* \(#,##0.0\);_(* "-"??_);_(@_)</c:formatCode>
                <c:ptCount val="3"/>
                <c:pt idx="0">
                  <c:v>18.392364997731349</c:v>
                </c:pt>
                <c:pt idx="1">
                  <c:v>16.044043768900988</c:v>
                </c:pt>
                <c:pt idx="2">
                  <c:v>15.127162918924606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30-42A7-AC2E-992D828AF443}"/>
            </c:ext>
          </c:extLst>
        </c:ser>
        <c:ser>
          <c:idx val="2"/>
          <c:order val="2"/>
          <c:tx>
            <c:strRef>
              <c:f>Sheet1!$I$171</c:f>
              <c:strCache>
                <c:ptCount val="1"/>
                <c:pt idx="0">
                  <c:v>դրամային պարտատոմսեր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Sheet1!$J$168:$L$168</c:f>
              <c:strCache>
                <c:ptCount val="3"/>
                <c:pt idx="0">
                  <c:v>31.12.2016</c:v>
                </c:pt>
                <c:pt idx="1">
                  <c:v>31.12.2017</c:v>
                </c:pt>
                <c:pt idx="2">
                  <c:v>31.12.2018</c:v>
                </c:pt>
              </c:strCache>
            </c:strRef>
          </c:cat>
          <c:val>
            <c:numRef>
              <c:f>Sheet1!$J$171:$L$171</c:f>
              <c:numCache>
                <c:formatCode>_(* #,##0.0_);_(* \(#,##0.0\);_(* "-"??_);_(@_)</c:formatCode>
                <c:ptCount val="3"/>
                <c:pt idx="0">
                  <c:v>19.318051642617466</c:v>
                </c:pt>
                <c:pt idx="1">
                  <c:v>18.462147575948016</c:v>
                </c:pt>
                <c:pt idx="2">
                  <c:v>18.99729913558836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30-42A7-AC2E-992D828AF443}"/>
            </c:ext>
          </c:extLst>
        </c:ser>
        <c:ser>
          <c:idx val="3"/>
          <c:order val="3"/>
          <c:tx>
            <c:strRef>
              <c:f>Sheet1!$I$172</c:f>
              <c:strCache>
                <c:ptCount val="1"/>
                <c:pt idx="0">
                  <c:v>երաշխիքներ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197967222068948E-2"/>
                  <c:y val="-2.9342598714547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30-42A7-AC2E-992D828AF443}"/>
                </c:ext>
              </c:extLst>
            </c:dLbl>
            <c:dLbl>
              <c:idx val="1"/>
              <c:layout>
                <c:manualLayout>
                  <c:x val="1.5837560666482797E-2"/>
                  <c:y val="-2.9342598714547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C30-42A7-AC2E-992D828AF443}"/>
                </c:ext>
              </c:extLst>
            </c:dLbl>
            <c:dLbl>
              <c:idx val="2"/>
              <c:layout>
                <c:manualLayout>
                  <c:x val="1.3197967222068997E-2"/>
                  <c:y val="-2.9342598714547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C30-42A7-AC2E-992D828AF4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Sheet1!$J$168:$L$168</c:f>
              <c:strCache>
                <c:ptCount val="3"/>
                <c:pt idx="0">
                  <c:v>31.12.2016</c:v>
                </c:pt>
                <c:pt idx="1">
                  <c:v>31.12.2017</c:v>
                </c:pt>
                <c:pt idx="2">
                  <c:v>31.12.2018</c:v>
                </c:pt>
              </c:strCache>
            </c:strRef>
          </c:cat>
          <c:val>
            <c:numRef>
              <c:f>Sheet1!$J$172:$L$172</c:f>
              <c:numCache>
                <c:formatCode>_(* #,##0.00_);_(* \(#,##0.00\);_(* "-"??_);_(@_)</c:formatCode>
                <c:ptCount val="3"/>
                <c:pt idx="0">
                  <c:v>0.12873728589953468</c:v>
                </c:pt>
                <c:pt idx="1">
                  <c:v>0.25384101375422385</c:v>
                </c:pt>
                <c:pt idx="2">
                  <c:v>0.26242133666976997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C30-42A7-AC2E-992D828AF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5466880"/>
        <c:axId val="165468416"/>
        <c:axId val="0"/>
      </c:bar3DChart>
      <c:catAx>
        <c:axId val="16546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5468416"/>
        <c:crosses val="autoZero"/>
        <c:auto val="1"/>
        <c:lblAlgn val="ctr"/>
        <c:lblOffset val="100"/>
        <c:noMultiLvlLbl val="0"/>
      </c:catAx>
      <c:valAx>
        <c:axId val="165468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5466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2095589425541206E-2"/>
          <c:y val="0.81144713777713295"/>
          <c:w val="0.90636793257658155"/>
          <c:h val="0.14805854458001894"/>
        </c:manualLayout>
      </c:layout>
      <c:overlay val="0"/>
      <c:txPr>
        <a:bodyPr/>
        <a:lstStyle/>
        <a:p>
          <a:pPr>
            <a:defRPr b="1" i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66304990564298"/>
          <c:y val="5.4296105007411027E-2"/>
          <c:w val="0.87030139376769122"/>
          <c:h val="0.6243169277914072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Sheet1!$I$108</c:f>
              <c:strCache>
                <c:ptCount val="1"/>
                <c:pt idx="0">
                  <c:v>արտարժույթով արտահայտված պարտք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 80.7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8EA-4AE0-8B7E-1DA2D49587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Sheet1!$J$107:$L$107</c:f>
              <c:strCache>
                <c:ptCount val="3"/>
                <c:pt idx="0">
                  <c:v>31.12.2016</c:v>
                </c:pt>
                <c:pt idx="1">
                  <c:v>31.12.2017</c:v>
                </c:pt>
                <c:pt idx="2">
                  <c:v>31.12.2018</c:v>
                </c:pt>
              </c:strCache>
            </c:strRef>
          </c:cat>
          <c:val>
            <c:numRef>
              <c:f>Sheet1!$J$108:$L$108</c:f>
              <c:numCache>
                <c:formatCode>_(* #,##0.0_);_(* \(#,##0.0\);_(* "-"??_);_(@_)</c:formatCode>
                <c:ptCount val="3"/>
                <c:pt idx="0">
                  <c:v>80.681948357382552</c:v>
                </c:pt>
                <c:pt idx="1">
                  <c:v>81.537852424051991</c:v>
                </c:pt>
                <c:pt idx="2">
                  <c:v>81.002700864411651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EA-4AE0-8B7E-1DA2D4958759}"/>
            </c:ext>
          </c:extLst>
        </c:ser>
        <c:ser>
          <c:idx val="1"/>
          <c:order val="1"/>
          <c:tx>
            <c:strRef>
              <c:f>Sheet1!$I$109</c:f>
              <c:strCache>
                <c:ptCount val="1"/>
                <c:pt idx="0">
                  <c:v>ՀՀ դրամով արտահայտված պարտք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Sheet1!$J$107:$L$107</c:f>
              <c:strCache>
                <c:ptCount val="3"/>
                <c:pt idx="0">
                  <c:v>31.12.2016</c:v>
                </c:pt>
                <c:pt idx="1">
                  <c:v>31.12.2017</c:v>
                </c:pt>
                <c:pt idx="2">
                  <c:v>31.12.2018</c:v>
                </c:pt>
              </c:strCache>
            </c:strRef>
          </c:cat>
          <c:val>
            <c:numRef>
              <c:f>Sheet1!$J$109:$L$109</c:f>
              <c:numCache>
                <c:formatCode>_(* #,##0.0_);_(* \(#,##0.0\);_(* "-"??_);_(@_)</c:formatCode>
                <c:ptCount val="3"/>
                <c:pt idx="0">
                  <c:v>19.318051642617448</c:v>
                </c:pt>
                <c:pt idx="1">
                  <c:v>18.462147575948009</c:v>
                </c:pt>
                <c:pt idx="2">
                  <c:v>18.997299135588349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EA-4AE0-8B7E-1DA2D4958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5885824"/>
        <c:axId val="165887360"/>
        <c:axId val="0"/>
      </c:bar3DChart>
      <c:catAx>
        <c:axId val="16588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5887360"/>
        <c:crosses val="autoZero"/>
        <c:auto val="1"/>
        <c:lblAlgn val="ctr"/>
        <c:lblOffset val="100"/>
        <c:noMultiLvlLbl val="0"/>
      </c:catAx>
      <c:valAx>
        <c:axId val="1658873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588582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10116232479982236"/>
          <c:y val="0.83054152502652123"/>
          <c:w val="0.80733396692893844"/>
          <c:h val="0.1629325898430863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66304990564298"/>
          <c:y val="5.4296105007411027E-2"/>
          <c:w val="0.87030139376769122"/>
          <c:h val="0.6243169277914072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Sheet1!$I$114</c:f>
              <c:strCache>
                <c:ptCount val="1"/>
                <c:pt idx="0">
                  <c:v>ֆիքսված տոկոսադրույքով պարտք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Sheet1!$J$107:$L$107</c:f>
              <c:strCache>
                <c:ptCount val="3"/>
                <c:pt idx="0">
                  <c:v>31.12.2016</c:v>
                </c:pt>
                <c:pt idx="1">
                  <c:v>31.12.2017</c:v>
                </c:pt>
                <c:pt idx="2">
                  <c:v>31.12.2018</c:v>
                </c:pt>
              </c:strCache>
            </c:strRef>
          </c:cat>
          <c:val>
            <c:numRef>
              <c:f>Sheet1!$J$114:$L$114</c:f>
              <c:numCache>
                <c:formatCode>_(* #,##0.0_);_(* \(#,##0.0\);_(* "-"??_);_(@_)</c:formatCode>
                <c:ptCount val="3"/>
                <c:pt idx="0">
                  <c:v>87.519089173395969</c:v>
                </c:pt>
                <c:pt idx="1">
                  <c:v>85.550417672506867</c:v>
                </c:pt>
                <c:pt idx="2">
                  <c:v>83.850193981223228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F2-4E64-8F78-2532FDCBF1EE}"/>
            </c:ext>
          </c:extLst>
        </c:ser>
        <c:ser>
          <c:idx val="1"/>
          <c:order val="1"/>
          <c:tx>
            <c:strRef>
              <c:f>Sheet1!$I$115</c:f>
              <c:strCache>
                <c:ptCount val="1"/>
                <c:pt idx="0">
                  <c:v>լողացող տոկոսադրույքով պարտք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Sheet1!$J$107:$L$107</c:f>
              <c:strCache>
                <c:ptCount val="3"/>
                <c:pt idx="0">
                  <c:v>31.12.2016</c:v>
                </c:pt>
                <c:pt idx="1">
                  <c:v>31.12.2017</c:v>
                </c:pt>
                <c:pt idx="2">
                  <c:v>31.12.2018</c:v>
                </c:pt>
              </c:strCache>
            </c:strRef>
          </c:cat>
          <c:val>
            <c:numRef>
              <c:f>Sheet1!$J$115:$L$115</c:f>
              <c:numCache>
                <c:formatCode>_(* #,##0.0_);_(* \(#,##0.0\);_(* "-"??_);_(@_)</c:formatCode>
                <c:ptCount val="3"/>
                <c:pt idx="0">
                  <c:v>12.480910826604029</c:v>
                </c:pt>
                <c:pt idx="1">
                  <c:v>14.449582327493129</c:v>
                </c:pt>
                <c:pt idx="2">
                  <c:v>16.149806018776776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F2-4E64-8F78-2532FDCBF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013568"/>
        <c:axId val="166015360"/>
        <c:axId val="0"/>
      </c:bar3DChart>
      <c:catAx>
        <c:axId val="16601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6015360"/>
        <c:crosses val="autoZero"/>
        <c:auto val="1"/>
        <c:lblAlgn val="ctr"/>
        <c:lblOffset val="100"/>
        <c:noMultiLvlLbl val="0"/>
      </c:catAx>
      <c:valAx>
        <c:axId val="166015360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6013568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10116232479982236"/>
          <c:y val="0.83054152502652123"/>
          <c:w val="0.81031494896769984"/>
          <c:h val="0.1629325898430863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Տնտեսական աճ</a:t>
            </a:r>
          </a:p>
        </c:rich>
      </c:tx>
      <c:layout>
        <c:manualLayout>
          <c:xMode val="edge"/>
          <c:yMode val="edge"/>
          <c:x val="0.39260200692081504"/>
          <c:y val="4.16088765603328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384587343248762E-2"/>
          <c:y val="0.19671649404773453"/>
          <c:w val="0.88712004359689811"/>
          <c:h val="0.6185872425562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'GDP world'!$A$3</c:f>
              <c:strCache>
                <c:ptCount val="1"/>
                <c:pt idx="0">
                  <c:v>ԵՄ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7.33675715333822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E4-448D-8BE8-C54ACC73AF8F}"/>
                </c:ext>
              </c:extLst>
            </c:dLbl>
            <c:dLbl>
              <c:idx val="2"/>
              <c:layout>
                <c:manualLayout>
                  <c:x val="6.408573928258968E-4"/>
                  <c:y val="1.0409898785223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E4-448D-8BE8-C54ACC73AF8F}"/>
                </c:ext>
              </c:extLst>
            </c:dLbl>
            <c:dLbl>
              <c:idx val="3"/>
              <c:layout>
                <c:manualLayout>
                  <c:x val="-7.33675715333822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E4-448D-8BE8-C54ACC73AF8F}"/>
                </c:ext>
              </c:extLst>
            </c:dLbl>
            <c:dLbl>
              <c:idx val="4"/>
              <c:layout>
                <c:manualLayout>
                  <c:x val="0"/>
                  <c:y val="1.3869625520110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8E4-448D-8BE8-C54ACC73AF8F}"/>
                </c:ext>
              </c:extLst>
            </c:dLbl>
            <c:dLbl>
              <c:idx val="5"/>
              <c:layout>
                <c:manualLayout>
                  <c:x val="-3.0864197530864196E-3"/>
                  <c:y val="8.0970613325827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8E4-448D-8BE8-C54ACC73AF8F}"/>
                </c:ext>
              </c:extLst>
            </c:dLbl>
            <c:dLbl>
              <c:idx val="6"/>
              <c:layout>
                <c:manualLayout>
                  <c:x val="0"/>
                  <c:y val="1.6515159315266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8E4-448D-8BE8-C54ACC73AF8F}"/>
                </c:ext>
              </c:extLst>
            </c:dLbl>
            <c:dLbl>
              <c:idx val="7"/>
              <c:layout>
                <c:manualLayout>
                  <c:x val="-1.2607174103237095E-2"/>
                  <c:y val="1.6482122855592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8E4-448D-8BE8-C54ACC73AF8F}"/>
                </c:ext>
              </c:extLst>
            </c:dLbl>
            <c:dLbl>
              <c:idx val="8"/>
              <c:layout>
                <c:manualLayout>
                  <c:x val="-3.9887722368037327E-3"/>
                  <c:y val="-7.7506157253164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8E4-448D-8BE8-C54ACC73A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002060"/>
                    </a:solidFill>
                    <a:latin typeface="GHEA Grapalat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'GDP world'!$B$2:$J$2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'GDP world'!$B$3:$J$3</c:f>
              <c:numCache>
                <c:formatCode>0.0</c:formatCode>
                <c:ptCount val="9"/>
                <c:pt idx="0">
                  <c:v>2.1040000000000001</c:v>
                </c:pt>
                <c:pt idx="1">
                  <c:v>1.738</c:v>
                </c:pt>
                <c:pt idx="2">
                  <c:v>-0.39600000000000002</c:v>
                </c:pt>
                <c:pt idx="3">
                  <c:v>0.29599999999999999</c:v>
                </c:pt>
                <c:pt idx="4">
                  <c:v>1.704</c:v>
                </c:pt>
                <c:pt idx="5">
                  <c:v>2.3559999999999999</c:v>
                </c:pt>
                <c:pt idx="6">
                  <c:v>1.8</c:v>
                </c:pt>
                <c:pt idx="7">
                  <c:v>2.2999999999999998</c:v>
                </c:pt>
                <c:pt idx="8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8E4-448D-8BE8-C54ACC73AF8F}"/>
            </c:ext>
          </c:extLst>
        </c:ser>
        <c:ser>
          <c:idx val="1"/>
          <c:order val="1"/>
          <c:tx>
            <c:strRef>
              <c:f>'GDP world'!$A$4</c:f>
              <c:strCache>
                <c:ptCount val="1"/>
                <c:pt idx="0">
                  <c:v>ՌԴ</c:v>
                </c:pt>
              </c:strCache>
            </c:strRef>
          </c:tx>
          <c:spPr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2"/>
              </a:solidFill>
            </a:ln>
          </c:spPr>
          <c:invertIfNegative val="0"/>
          <c:dLbls>
            <c:dLbl>
              <c:idx val="0"/>
              <c:layout>
                <c:manualLayout>
                  <c:x val="-2.7987994556236025E-3"/>
                  <c:y val="-1.6100952618008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8E4-448D-8BE8-C54ACC73AF8F}"/>
                </c:ext>
              </c:extLst>
            </c:dLbl>
            <c:dLbl>
              <c:idx val="1"/>
              <c:layout>
                <c:manualLayout>
                  <c:x val="-3.5323709536305134E-4"/>
                  <c:y val="1.6651058640592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8E4-448D-8BE8-C54ACC73AF8F}"/>
                </c:ext>
              </c:extLst>
            </c:dLbl>
            <c:dLbl>
              <c:idx val="2"/>
              <c:layout>
                <c:manualLayout>
                  <c:x val="-2.440373772722854E-2"/>
                  <c:y val="5.4096124934874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8E4-448D-8BE8-C54ACC73AF8F}"/>
                </c:ext>
              </c:extLst>
            </c:dLbl>
            <c:dLbl>
              <c:idx val="3"/>
              <c:layout>
                <c:manualLayout>
                  <c:x val="2.4715660542432194E-3"/>
                  <c:y val="1.8536561820796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8E4-448D-8BE8-C54ACC73AF8F}"/>
                </c:ext>
              </c:extLst>
            </c:dLbl>
            <c:dLbl>
              <c:idx val="4"/>
              <c:layout>
                <c:manualLayout>
                  <c:x val="-6.408573928258968E-4"/>
                  <c:y val="1.1891833848398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8E4-448D-8BE8-C54ACC73AF8F}"/>
                </c:ext>
              </c:extLst>
            </c:dLbl>
            <c:dLbl>
              <c:idx val="5"/>
              <c:layout>
                <c:manualLayout>
                  <c:x val="1.959074560124429E-2"/>
                  <c:y val="7.582235526769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8E4-448D-8BE8-C54ACC73AF8F}"/>
                </c:ext>
              </c:extLst>
            </c:dLbl>
            <c:dLbl>
              <c:idx val="6"/>
              <c:layout>
                <c:manualLayout>
                  <c:x val="2.0663215709147468E-3"/>
                  <c:y val="5.5547695020274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8E4-448D-8BE8-C54ACC73AF8F}"/>
                </c:ext>
              </c:extLst>
            </c:dLbl>
            <c:dLbl>
              <c:idx val="7"/>
              <c:layout>
                <c:manualLayout>
                  <c:x val="2.6149509089141634E-4"/>
                  <c:y val="-1.386503781653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8E4-448D-8BE8-C54ACC73AF8F}"/>
                </c:ext>
              </c:extLst>
            </c:dLbl>
            <c:dLbl>
              <c:idx val="8"/>
              <c:layout>
                <c:manualLayout>
                  <c:x val="-5.2706085350442307E-3"/>
                  <c:y val="8.2575054572883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8E4-448D-8BE8-C54ACC73A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002060"/>
                    </a:solidFill>
                    <a:latin typeface="GHEA Grapalat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'GDP world'!$B$2:$J$2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'GDP world'!$B$4:$J$4</c:f>
              <c:numCache>
                <c:formatCode>0.0</c:formatCode>
                <c:ptCount val="9"/>
                <c:pt idx="0">
                  <c:v>4.5039999999999996</c:v>
                </c:pt>
                <c:pt idx="1">
                  <c:v>4.048</c:v>
                </c:pt>
                <c:pt idx="2">
                  <c:v>3.5179999999999998</c:v>
                </c:pt>
                <c:pt idx="3">
                  <c:v>1.2789999999999999</c:v>
                </c:pt>
                <c:pt idx="4">
                  <c:v>0.71799999999999997</c:v>
                </c:pt>
                <c:pt idx="5">
                  <c:v>-2.8380000000000001</c:v>
                </c:pt>
                <c:pt idx="6">
                  <c:v>-0.248</c:v>
                </c:pt>
                <c:pt idx="7">
                  <c:v>1.8</c:v>
                </c:pt>
                <c:pt idx="8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A8E4-448D-8BE8-C54ACC73AF8F}"/>
            </c:ext>
          </c:extLst>
        </c:ser>
        <c:ser>
          <c:idx val="3"/>
          <c:order val="3"/>
          <c:tx>
            <c:strRef>
              <c:f>'GDP world'!$A$5</c:f>
              <c:strCache>
                <c:ptCount val="1"/>
                <c:pt idx="0">
                  <c:v>Չինաստան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950617283950615E-2"/>
                  <c:y val="3.906320611727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8E4-448D-8BE8-C54ACC73AF8F}"/>
                </c:ext>
              </c:extLst>
            </c:dLbl>
            <c:dLbl>
              <c:idx val="7"/>
              <c:layout>
                <c:manualLayout>
                  <c:x val="-2.3148148148148147E-2"/>
                  <c:y val="0.12019520837542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A8E4-448D-8BE8-C54ACC73AF8F}"/>
                </c:ext>
              </c:extLst>
            </c:dLbl>
            <c:dLbl>
              <c:idx val="8"/>
              <c:layout>
                <c:manualLayout>
                  <c:x val="-2.6234567901234566E-2"/>
                  <c:y val="8.7141526072186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8E4-448D-8BE8-C54ACC73A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2">
                        <a:lumMod val="75000"/>
                      </a:schemeClr>
                    </a:solidFill>
                    <a:latin typeface="GHEA Grapalat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'GDP world'!$B$2:$J$2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'GDP world'!$B$5:$J$5</c:f>
              <c:numCache>
                <c:formatCode>0.0</c:formatCode>
                <c:ptCount val="9"/>
                <c:pt idx="0">
                  <c:v>10.6</c:v>
                </c:pt>
                <c:pt idx="1">
                  <c:v>9.5</c:v>
                </c:pt>
                <c:pt idx="2">
                  <c:v>7.9</c:v>
                </c:pt>
                <c:pt idx="3">
                  <c:v>7.8</c:v>
                </c:pt>
                <c:pt idx="4">
                  <c:v>7.3</c:v>
                </c:pt>
                <c:pt idx="5">
                  <c:v>6.9</c:v>
                </c:pt>
                <c:pt idx="6">
                  <c:v>6.7</c:v>
                </c:pt>
                <c:pt idx="7">
                  <c:v>6.8</c:v>
                </c:pt>
                <c:pt idx="8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A8E4-448D-8BE8-C54ACC73A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973888"/>
        <c:axId val="153975424"/>
      </c:barChart>
      <c:lineChart>
        <c:grouping val="standard"/>
        <c:varyColors val="0"/>
        <c:ser>
          <c:idx val="2"/>
          <c:order val="2"/>
          <c:tx>
            <c:strRef>
              <c:f>'GDP world'!$A$6</c:f>
              <c:strCache>
                <c:ptCount val="1"/>
                <c:pt idx="0">
                  <c:v>Աշխարհ (աջ առանցք)</c:v>
                </c:pt>
              </c:strCache>
            </c:strRef>
          </c:tx>
          <c:spPr>
            <a:ln w="60325"/>
          </c:spPr>
          <c:marker>
            <c:symbol val="circle"/>
            <c:size val="9"/>
          </c:marker>
          <c:dLbls>
            <c:dLbl>
              <c:idx val="0"/>
              <c:layout>
                <c:manualLayout>
                  <c:x val="-4.44258530183727E-2"/>
                  <c:y val="1.8492859972562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8E4-448D-8BE8-C54ACC73AF8F}"/>
                </c:ext>
              </c:extLst>
            </c:dLbl>
            <c:dLbl>
              <c:idx val="1"/>
              <c:layout>
                <c:manualLayout>
                  <c:x val="-4.6819407990667833E-2"/>
                  <c:y val="3.5363181179133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A8E4-448D-8BE8-C54ACC73AF8F}"/>
                </c:ext>
              </c:extLst>
            </c:dLbl>
            <c:dLbl>
              <c:idx val="2"/>
              <c:layout>
                <c:manualLayout>
                  <c:x val="-4.5799309808496162E-2"/>
                  <c:y val="3.5363181179133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A8E4-448D-8BE8-C54ACC73AF8F}"/>
                </c:ext>
              </c:extLst>
            </c:dLbl>
            <c:dLbl>
              <c:idx val="3"/>
              <c:layout>
                <c:manualLayout>
                  <c:x val="-4.4373845630407256E-2"/>
                  <c:y val="4.275944537955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A8E4-448D-8BE8-C54ACC73AF8F}"/>
                </c:ext>
              </c:extLst>
            </c:dLbl>
            <c:dLbl>
              <c:idx val="4"/>
              <c:layout>
                <c:manualLayout>
                  <c:x val="-4.6296296296296294E-2"/>
                  <c:y val="4.9095720340767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A8E4-448D-8BE8-C54ACC73AF8F}"/>
                </c:ext>
              </c:extLst>
            </c:dLbl>
            <c:dLbl>
              <c:idx val="5"/>
              <c:layout>
                <c:manualLayout>
                  <c:x val="-4.8741858656556822E-2"/>
                  <c:y val="3.5098420474070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A8E4-448D-8BE8-C54ACC73AF8F}"/>
                </c:ext>
              </c:extLst>
            </c:dLbl>
            <c:dLbl>
              <c:idx val="6"/>
              <c:layout>
                <c:manualLayout>
                  <c:x val="-5.0925925925925923E-2"/>
                  <c:y val="-3.3063146492878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A8E4-448D-8BE8-C54ACC73AF8F}"/>
                </c:ext>
              </c:extLst>
            </c:dLbl>
            <c:dLbl>
              <c:idx val="7"/>
              <c:layout>
                <c:manualLayout>
                  <c:x val="-3.1766550014581507E-2"/>
                  <c:y val="-4.1017797881819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A8E4-448D-8BE8-C54ACC73AF8F}"/>
                </c:ext>
              </c:extLst>
            </c:dLbl>
            <c:dLbl>
              <c:idx val="8"/>
              <c:layout>
                <c:manualLayout>
                  <c:x val="-3.4996840672693576E-2"/>
                  <c:y val="-4.200680569876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A8E4-448D-8BE8-C54ACC73A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002060"/>
                    </a:solidFill>
                    <a:latin typeface="GHEA Grapalat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'GDP world'!$B$2:$J$2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'GDP world'!$B$6:$J$6</c:f>
              <c:numCache>
                <c:formatCode>0.0</c:formatCode>
                <c:ptCount val="9"/>
                <c:pt idx="0">
                  <c:v>5.4020000000000001</c:v>
                </c:pt>
                <c:pt idx="1">
                  <c:v>4.2329999999999997</c:v>
                </c:pt>
                <c:pt idx="2">
                  <c:v>3.5329999999999999</c:v>
                </c:pt>
                <c:pt idx="3">
                  <c:v>3.4350000000000001</c:v>
                </c:pt>
                <c:pt idx="4">
                  <c:v>3.4950000000000001</c:v>
                </c:pt>
                <c:pt idx="5">
                  <c:v>3.3540000000000001</c:v>
                </c:pt>
                <c:pt idx="6">
                  <c:v>3.2</c:v>
                </c:pt>
                <c:pt idx="7">
                  <c:v>3.6</c:v>
                </c:pt>
                <c:pt idx="8">
                  <c:v>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A8E4-448D-8BE8-C54ACC73A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077056"/>
        <c:axId val="154075520"/>
      </c:lineChart>
      <c:catAx>
        <c:axId val="15397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>
                <a:latin typeface="GHEA Grapalat" pitchFamily="50" charset="0"/>
              </a:defRPr>
            </a:pPr>
            <a:endParaRPr lang="en-US"/>
          </a:p>
        </c:txPr>
        <c:crossAx val="153975424"/>
        <c:crosses val="autoZero"/>
        <c:auto val="1"/>
        <c:lblAlgn val="ctr"/>
        <c:lblOffset val="100"/>
        <c:noMultiLvlLbl val="0"/>
      </c:catAx>
      <c:valAx>
        <c:axId val="153975424"/>
        <c:scaling>
          <c:orientation val="minMax"/>
          <c:max val="11.5"/>
          <c:min val="-3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GHEA Grapalat" pitchFamily="50" charset="0"/>
              </a:defRPr>
            </a:pPr>
            <a:endParaRPr lang="en-US"/>
          </a:p>
        </c:txPr>
        <c:crossAx val="153973888"/>
        <c:crosses val="autoZero"/>
        <c:crossBetween val="between"/>
      </c:valAx>
      <c:valAx>
        <c:axId val="154075520"/>
        <c:scaling>
          <c:orientation val="minMax"/>
          <c:max val="5.7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GHEA Grapalat" pitchFamily="50" charset="0"/>
              </a:defRPr>
            </a:pPr>
            <a:endParaRPr lang="en-US"/>
          </a:p>
        </c:txPr>
        <c:crossAx val="154077056"/>
        <c:crosses val="max"/>
        <c:crossBetween val="between"/>
      </c:valAx>
      <c:catAx>
        <c:axId val="154077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075520"/>
        <c:crosses val="autoZero"/>
        <c:auto val="1"/>
        <c:lblAlgn val="ctr"/>
        <c:lblOffset val="100"/>
        <c:noMultiLvlLbl val="0"/>
      </c:catAx>
      <c:spPr>
        <a:ln w="19050">
          <a:solidFill>
            <a:schemeClr val="accent1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2188879167881792"/>
          <c:y val="0.89891914222263658"/>
          <c:w val="0.66342592592592597"/>
          <c:h val="7.391153538021672E-2"/>
        </c:manualLayout>
      </c:layout>
      <c:overlay val="0"/>
      <c:txPr>
        <a:bodyPr/>
        <a:lstStyle/>
        <a:p>
          <a:pPr>
            <a:defRPr sz="1400">
              <a:solidFill>
                <a:srgbClr val="002060"/>
              </a:solidFill>
              <a:latin typeface="GHEA Grapalat" pitchFamily="50" charset="0"/>
            </a:defRPr>
          </a:pPr>
          <a:endParaRPr lang="en-US"/>
        </a:p>
      </c:txPr>
    </c:legend>
    <c:plotVisOnly val="1"/>
    <c:dispBlanksAs val="gap"/>
    <c:showDLblsOverMax val="0"/>
  </c:chart>
  <c:spPr>
    <a:ln w="19050">
      <a:solidFill>
        <a:srgbClr val="002060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>
                <a:solidFill>
                  <a:schemeClr val="tx2"/>
                </a:solidFill>
                <a:latin typeface="GHEA Grapalat" pitchFamily="50" charset="0"/>
              </a:rPr>
              <a:t>ՀՆԱ </a:t>
            </a:r>
            <a:r>
              <a:rPr lang="en-US" sz="1600" dirty="0" err="1" smtClean="0">
                <a:solidFill>
                  <a:schemeClr val="tx2"/>
                </a:solidFill>
                <a:latin typeface="GHEA Grapalat" pitchFamily="50" charset="0"/>
              </a:rPr>
              <a:t>իրական</a:t>
            </a:r>
            <a:r>
              <a:rPr lang="en-US" sz="1600" baseline="0" dirty="0" smtClean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sz="1600" baseline="0" dirty="0" err="1" smtClean="0">
                <a:solidFill>
                  <a:schemeClr val="tx2"/>
                </a:solidFill>
                <a:latin typeface="GHEA Grapalat" pitchFamily="50" charset="0"/>
              </a:rPr>
              <a:t>աճն</a:t>
            </a:r>
            <a:r>
              <a:rPr lang="en-US" sz="1600" baseline="0" dirty="0" smtClean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sz="1600" baseline="0" dirty="0" err="1" smtClean="0">
                <a:solidFill>
                  <a:schemeClr val="tx2"/>
                </a:solidFill>
                <a:latin typeface="GHEA Grapalat" pitchFamily="50" charset="0"/>
              </a:rPr>
              <a:t>ու</a:t>
            </a:r>
            <a:r>
              <a:rPr lang="en-US" sz="1600" baseline="0" dirty="0" smtClean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sz="1600" baseline="0" dirty="0" err="1" smtClean="0">
                <a:solidFill>
                  <a:schemeClr val="tx2"/>
                </a:solidFill>
                <a:latin typeface="GHEA Grapalat" pitchFamily="50" charset="0"/>
              </a:rPr>
              <a:t>ճյուղերի</a:t>
            </a:r>
            <a:r>
              <a:rPr lang="en-US" sz="1600" baseline="0" dirty="0" smtClean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sz="1600" baseline="0" dirty="0" err="1" smtClean="0">
                <a:solidFill>
                  <a:schemeClr val="tx2"/>
                </a:solidFill>
                <a:latin typeface="GHEA Grapalat" pitchFamily="50" charset="0"/>
              </a:rPr>
              <a:t>նպաստումներն</a:t>
            </a:r>
            <a:r>
              <a:rPr lang="en-US" sz="1600" baseline="0" dirty="0" smtClean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sz="1600" baseline="0" dirty="0" err="1" smtClean="0">
                <a:solidFill>
                  <a:schemeClr val="tx2"/>
                </a:solidFill>
                <a:latin typeface="GHEA Grapalat" pitchFamily="50" charset="0"/>
              </a:rPr>
              <a:t>իրական</a:t>
            </a:r>
            <a:r>
              <a:rPr lang="en-US" sz="1600" baseline="0" dirty="0" smtClean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sz="1600" baseline="0" dirty="0" err="1" smtClean="0">
                <a:solidFill>
                  <a:schemeClr val="tx2"/>
                </a:solidFill>
                <a:latin typeface="GHEA Grapalat" pitchFamily="50" charset="0"/>
              </a:rPr>
              <a:t>աճին</a:t>
            </a:r>
            <a:r>
              <a:rPr lang="en-US" sz="1600" baseline="0" dirty="0" smtClean="0">
                <a:solidFill>
                  <a:schemeClr val="tx2"/>
                </a:solidFill>
                <a:latin typeface="GHEA Grapalat" pitchFamily="50" charset="0"/>
              </a:rPr>
              <a:t>, </a:t>
            </a:r>
            <a:r>
              <a:rPr lang="en-US" sz="1600" b="1" i="0" baseline="0" dirty="0" err="1" smtClean="0">
                <a:solidFill>
                  <a:schemeClr val="tx2"/>
                </a:solidFill>
                <a:effectLst/>
                <a:latin typeface="GHEA Grapalat" pitchFamily="50" charset="0"/>
              </a:rPr>
              <a:t>տոկոսային</a:t>
            </a:r>
            <a:r>
              <a:rPr lang="en-US" sz="1600" b="1" i="0" baseline="0" dirty="0" smtClean="0">
                <a:solidFill>
                  <a:schemeClr val="tx2"/>
                </a:solidFill>
                <a:effectLst/>
                <a:latin typeface="GHEA Grapalat" pitchFamily="50" charset="0"/>
              </a:rPr>
              <a:t> </a:t>
            </a:r>
            <a:r>
              <a:rPr lang="en-US" sz="1600" b="1" i="0" baseline="0" dirty="0" err="1" smtClean="0">
                <a:solidFill>
                  <a:schemeClr val="tx2"/>
                </a:solidFill>
                <a:effectLst/>
                <a:latin typeface="GHEA Grapalat" pitchFamily="50" charset="0"/>
              </a:rPr>
              <a:t>կետ</a:t>
            </a:r>
            <a:endParaRPr lang="en-US" sz="1600" dirty="0" smtClean="0">
              <a:solidFill>
                <a:schemeClr val="tx2"/>
              </a:solidFill>
              <a:effectLst/>
              <a:latin typeface="GHEA Grapalat" pitchFamily="50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dirty="0">
              <a:solidFill>
                <a:schemeClr val="tx2">
                  <a:lumMod val="50000"/>
                </a:schemeClr>
              </a:solidFill>
              <a:latin typeface="GHEA Grapalat" pitchFamily="50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6460295404250939E-2"/>
          <c:y val="0.19003222942720396"/>
          <c:w val="0.91446505042132875"/>
          <c:h val="0.56367048788019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Արդյունաբերություն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GHEA Grapalat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Առաջին եռամսյակ</c:v>
                </c:pt>
                <c:pt idx="1">
                  <c:v>Առաջին կիսամյակ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2.7</c:v>
                </c:pt>
                <c:pt idx="1">
                  <c:v>1.5326874556761301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BB-4996-8D06-DD443674C4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Գյուղատնտեսություն</c:v>
                </c:pt>
              </c:strCache>
            </c:strRef>
          </c:tx>
          <c:spPr>
            <a:pattFill prst="divot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0"/>
                  <c:y val="-7.15438889660440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0BB-4996-8D06-DD443674C4B0}"/>
                </c:ext>
              </c:extLst>
            </c:dLbl>
            <c:dLbl>
              <c:idx val="1"/>
              <c:layout>
                <c:manualLayout>
                  <c:x val="7.6893502499038834E-3"/>
                  <c:y val="7.15438889660440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0BB-4996-8D06-DD443674C4B0}"/>
                </c:ext>
              </c:extLst>
            </c:dLbl>
            <c:dLbl>
              <c:idx val="2"/>
              <c:layout>
                <c:manualLayout>
                  <c:x val="-4.6136101499423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BB-4996-8D06-DD443674C4B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GHEA Grapalat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Առաջին եռամսյակ</c:v>
                </c:pt>
                <c:pt idx="1">
                  <c:v>Առաջին կիսամյակ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-0.3</c:v>
                </c:pt>
                <c:pt idx="1">
                  <c:v>-0.37870683582372411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0BB-4996-8D06-DD443674C4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Շինարարություն</c:v>
                </c:pt>
              </c:strCache>
            </c:strRef>
          </c:tx>
          <c:spPr>
            <a:pattFill prst="horzBri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Lbls>
            <c:dLbl>
              <c:idx val="3"/>
              <c:layout>
                <c:manualLayout>
                  <c:x val="1.0765090349865437E-2"/>
                  <c:y val="-3.90243902439024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BB-4996-8D06-DD443674C4B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GHEA Grapalat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Առաջին եռամսյակ</c:v>
                </c:pt>
                <c:pt idx="1">
                  <c:v>Առաջին կիսամյակ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-0.5</c:v>
                </c:pt>
                <c:pt idx="1">
                  <c:v>-0.90673359005725562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0BB-4996-8D06-DD443674C4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Ծառայություններ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2.8193958550632512E-17"/>
                  <c:y val="0.14829268292682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0BB-4996-8D06-DD443674C4B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GHEA Grapalat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Առաջին եռամսյակ</c:v>
                </c:pt>
                <c:pt idx="1">
                  <c:v>Առաջին կիսամյակ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3.2</c:v>
                </c:pt>
                <c:pt idx="1">
                  <c:v>4.8609078252346798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0BB-4996-8D06-DD443674C4B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Զուտ հարկեր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GHEA Grapalat" pitchFamily="50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Առաջին եռամսյակ</c:v>
                </c:pt>
                <c:pt idx="1">
                  <c:v>Առաջին կիսամյակ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1.4</c:v>
                </c:pt>
                <c:pt idx="1">
                  <c:v>1.0034434675992125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0BB-4996-8D06-DD443674C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415488"/>
        <c:axId val="154417024"/>
      </c:barChart>
      <c:lineChart>
        <c:grouping val="standard"/>
        <c:varyColors val="0"/>
        <c:ser>
          <c:idx val="6"/>
          <c:order val="5"/>
          <c:tx>
            <c:strRef>
              <c:f>Sheet1!$G$1</c:f>
              <c:strCache>
                <c:ptCount val="1"/>
                <c:pt idx="0">
                  <c:v>Ընդամենը</c:v>
                </c:pt>
              </c:strCache>
            </c:strRef>
          </c:tx>
          <c:spPr>
            <a:ln w="60325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GHEA Grapalat" pitchFamily="50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2"/>
                <c:pt idx="0">
                  <c:v>Առաջին եռամսյակ</c:v>
                </c:pt>
                <c:pt idx="1">
                  <c:v>Առաջին կիսամյակ</c:v>
                </c:pt>
              </c:strCache>
            </c:strRef>
          </c:cat>
          <c:val>
            <c:numRef>
              <c:f>Sheet1!$G$2:$G$3</c:f>
              <c:numCache>
                <c:formatCode>0.0</c:formatCode>
                <c:ptCount val="2"/>
                <c:pt idx="0">
                  <c:v>6.5</c:v>
                </c:pt>
                <c:pt idx="1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F0BB-4996-8D06-DD443674C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415488"/>
        <c:axId val="154417024"/>
      </c:lineChart>
      <c:catAx>
        <c:axId val="15441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400">
                <a:latin typeface="GHEA Grapalat" pitchFamily="50" charset="0"/>
              </a:defRPr>
            </a:pPr>
            <a:endParaRPr lang="en-US"/>
          </a:p>
        </c:txPr>
        <c:crossAx val="154417024"/>
        <c:crosses val="autoZero"/>
        <c:auto val="1"/>
        <c:lblAlgn val="ctr"/>
        <c:lblOffset val="100"/>
        <c:noMultiLvlLbl val="0"/>
      </c:catAx>
      <c:valAx>
        <c:axId val="1544170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GHEA Grapalat" pitchFamily="50" charset="0"/>
              </a:defRPr>
            </a:pPr>
            <a:endParaRPr lang="en-US"/>
          </a:p>
        </c:txPr>
        <c:crossAx val="154415488"/>
        <c:crosses val="autoZero"/>
        <c:crossBetween val="between"/>
      </c:valAx>
      <c:spPr>
        <a:solidFill>
          <a:schemeClr val="bg1"/>
        </a:solidFill>
        <a:ln w="19050">
          <a:solidFill>
            <a:schemeClr val="accent1">
              <a:lumMod val="50000"/>
            </a:schemeClr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400">
              <a:latin typeface="GHEA Grapalat" pitchFamily="50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>
          <a:lumMod val="5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ՏԱՑ –ը և ճյուղերի նպաստումները </a:t>
            </a:r>
          </a:p>
        </c:rich>
      </c:tx>
      <c:layout>
        <c:manualLayout>
          <c:xMode val="edge"/>
          <c:yMode val="edge"/>
          <c:x val="0.24090909090909091"/>
          <c:y val="3.9215686274509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2833094726795519E-2"/>
          <c:y val="5.1032140719252196E-2"/>
          <c:w val="0.92711679790026236"/>
          <c:h val="0.67892008564718886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Sheet1!$D$8</c:f>
              <c:strCache>
                <c:ptCount val="1"/>
                <c:pt idx="0">
                  <c:v>արդյունաբերություն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Sheet1!$E$6:$M$6</c:f>
              <c:strCache>
                <c:ptCount val="9"/>
                <c:pt idx="0">
                  <c:v>2017-M1</c:v>
                </c:pt>
                <c:pt idx="1">
                  <c:v>2017-M2</c:v>
                </c:pt>
                <c:pt idx="2">
                  <c:v>2017-M3</c:v>
                </c:pt>
                <c:pt idx="3">
                  <c:v>2017-M4</c:v>
                </c:pt>
                <c:pt idx="4">
                  <c:v>2017-M5</c:v>
                </c:pt>
                <c:pt idx="5">
                  <c:v>2017-M6</c:v>
                </c:pt>
                <c:pt idx="6">
                  <c:v>2017-M7</c:v>
                </c:pt>
                <c:pt idx="7">
                  <c:v>2017-M8</c:v>
                </c:pt>
                <c:pt idx="8">
                  <c:v>2017-M9</c:v>
                </c:pt>
              </c:strCache>
            </c:strRef>
          </c:cat>
          <c:val>
            <c:numRef>
              <c:f>Sheet1!$E$8:$M$8</c:f>
              <c:numCache>
                <c:formatCode>General</c:formatCode>
                <c:ptCount val="9"/>
                <c:pt idx="0">
                  <c:v>1.7</c:v>
                </c:pt>
                <c:pt idx="1">
                  <c:v>2.5</c:v>
                </c:pt>
                <c:pt idx="2">
                  <c:v>2.8</c:v>
                </c:pt>
                <c:pt idx="3">
                  <c:v>2.1</c:v>
                </c:pt>
                <c:pt idx="4">
                  <c:v>2.2999999999999998</c:v>
                </c:pt>
                <c:pt idx="5">
                  <c:v>1.9</c:v>
                </c:pt>
                <c:pt idx="6" formatCode="0.0">
                  <c:v>1.9</c:v>
                </c:pt>
                <c:pt idx="7" formatCode="0.0">
                  <c:v>1.8969314395659145</c:v>
                </c:pt>
                <c:pt idx="8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65-4A6C-B605-D15981ABD9B6}"/>
            </c:ext>
          </c:extLst>
        </c:ser>
        <c:ser>
          <c:idx val="2"/>
          <c:order val="2"/>
          <c:tx>
            <c:strRef>
              <c:f>Sheet1!$D$9</c:f>
              <c:strCache>
                <c:ptCount val="1"/>
                <c:pt idx="0">
                  <c:v>գյուղատնտեսություն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Sheet1!$E$6:$M$6</c:f>
              <c:strCache>
                <c:ptCount val="9"/>
                <c:pt idx="0">
                  <c:v>2017-M1</c:v>
                </c:pt>
                <c:pt idx="1">
                  <c:v>2017-M2</c:v>
                </c:pt>
                <c:pt idx="2">
                  <c:v>2017-M3</c:v>
                </c:pt>
                <c:pt idx="3">
                  <c:v>2017-M4</c:v>
                </c:pt>
                <c:pt idx="4">
                  <c:v>2017-M5</c:v>
                </c:pt>
                <c:pt idx="5">
                  <c:v>2017-M6</c:v>
                </c:pt>
                <c:pt idx="6">
                  <c:v>2017-M7</c:v>
                </c:pt>
                <c:pt idx="7">
                  <c:v>2017-M8</c:v>
                </c:pt>
                <c:pt idx="8">
                  <c:v>2017-M9</c:v>
                </c:pt>
              </c:strCache>
            </c:strRef>
          </c:cat>
          <c:val>
            <c:numRef>
              <c:f>Sheet1!$E$9:$M$9</c:f>
              <c:numCache>
                <c:formatCode>General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-0.3</c:v>
                </c:pt>
                <c:pt idx="3">
                  <c:v>-0.4</c:v>
                </c:pt>
                <c:pt idx="4">
                  <c:v>-0.5</c:v>
                </c:pt>
                <c:pt idx="5">
                  <c:v>-0.2</c:v>
                </c:pt>
                <c:pt idx="6" formatCode="0.0">
                  <c:v>-0.3</c:v>
                </c:pt>
                <c:pt idx="7" formatCode="0.0">
                  <c:v>-1.3729455123714724</c:v>
                </c:pt>
                <c:pt idx="8">
                  <c:v>-1.3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65-4A6C-B605-D15981ABD9B6}"/>
            </c:ext>
          </c:extLst>
        </c:ser>
        <c:ser>
          <c:idx val="3"/>
          <c:order val="3"/>
          <c:tx>
            <c:strRef>
              <c:f>Sheet1!$D$10</c:f>
              <c:strCache>
                <c:ptCount val="1"/>
                <c:pt idx="0">
                  <c:v>շինարարություն</c:v>
                </c:pt>
              </c:strCache>
            </c:strRef>
          </c:tx>
          <c:spPr>
            <a:pattFill prst="diagBri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Sheet1!$E$6:$M$6</c:f>
              <c:strCache>
                <c:ptCount val="9"/>
                <c:pt idx="0">
                  <c:v>2017-M1</c:v>
                </c:pt>
                <c:pt idx="1">
                  <c:v>2017-M2</c:v>
                </c:pt>
                <c:pt idx="2">
                  <c:v>2017-M3</c:v>
                </c:pt>
                <c:pt idx="3">
                  <c:v>2017-M4</c:v>
                </c:pt>
                <c:pt idx="4">
                  <c:v>2017-M5</c:v>
                </c:pt>
                <c:pt idx="5">
                  <c:v>2017-M6</c:v>
                </c:pt>
                <c:pt idx="6">
                  <c:v>2017-M7</c:v>
                </c:pt>
                <c:pt idx="7">
                  <c:v>2017-M8</c:v>
                </c:pt>
                <c:pt idx="8">
                  <c:v>2017-M9</c:v>
                </c:pt>
              </c:strCache>
            </c:strRef>
          </c:cat>
          <c:val>
            <c:numRef>
              <c:f>Sheet1!$E$10:$M$10</c:f>
              <c:numCache>
                <c:formatCode>General</c:formatCode>
                <c:ptCount val="9"/>
                <c:pt idx="0">
                  <c:v>-0.4</c:v>
                </c:pt>
                <c:pt idx="1">
                  <c:v>-1.1000000000000001</c:v>
                </c:pt>
                <c:pt idx="2">
                  <c:v>-1.1000000000000001</c:v>
                </c:pt>
                <c:pt idx="3">
                  <c:v>-1.1000000000000001</c:v>
                </c:pt>
                <c:pt idx="4">
                  <c:v>-0.9</c:v>
                </c:pt>
                <c:pt idx="5">
                  <c:v>-0.7</c:v>
                </c:pt>
                <c:pt idx="6" formatCode="0.0">
                  <c:v>-0.6</c:v>
                </c:pt>
                <c:pt idx="7" formatCode="0.0">
                  <c:v>-0.58630347000528893</c:v>
                </c:pt>
                <c:pt idx="8">
                  <c:v>-0.4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65-4A6C-B605-D15981ABD9B6}"/>
            </c:ext>
          </c:extLst>
        </c:ser>
        <c:ser>
          <c:idx val="4"/>
          <c:order val="4"/>
          <c:tx>
            <c:strRef>
              <c:f>Sheet1!$D$11</c:f>
              <c:strCache>
                <c:ptCount val="1"/>
                <c:pt idx="0">
                  <c:v>ծառայություններ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Sheet1!$E$6:$M$6</c:f>
              <c:strCache>
                <c:ptCount val="9"/>
                <c:pt idx="0">
                  <c:v>2017-M1</c:v>
                </c:pt>
                <c:pt idx="1">
                  <c:v>2017-M2</c:v>
                </c:pt>
                <c:pt idx="2">
                  <c:v>2017-M3</c:v>
                </c:pt>
                <c:pt idx="3">
                  <c:v>2017-M4</c:v>
                </c:pt>
                <c:pt idx="4">
                  <c:v>2017-M5</c:v>
                </c:pt>
                <c:pt idx="5">
                  <c:v>2017-M6</c:v>
                </c:pt>
                <c:pt idx="6">
                  <c:v>2017-M7</c:v>
                </c:pt>
                <c:pt idx="7">
                  <c:v>2017-M8</c:v>
                </c:pt>
                <c:pt idx="8">
                  <c:v>2017-M9</c:v>
                </c:pt>
              </c:strCache>
            </c:strRef>
          </c:cat>
          <c:val>
            <c:numRef>
              <c:f>Sheet1!$E$11:$M$11</c:f>
              <c:numCache>
                <c:formatCode>General</c:formatCode>
                <c:ptCount val="9"/>
                <c:pt idx="0">
                  <c:v>4.5999999999999996</c:v>
                </c:pt>
                <c:pt idx="1">
                  <c:v>4.2</c:v>
                </c:pt>
                <c:pt idx="2">
                  <c:v>4.0999999999999996</c:v>
                </c:pt>
                <c:pt idx="3">
                  <c:v>4</c:v>
                </c:pt>
                <c:pt idx="4">
                  <c:v>4.2</c:v>
                </c:pt>
                <c:pt idx="5">
                  <c:v>4</c:v>
                </c:pt>
                <c:pt idx="6" formatCode="0.0">
                  <c:v>4.2</c:v>
                </c:pt>
                <c:pt idx="7" formatCode="0.0">
                  <c:v>4.4832950647590115</c:v>
                </c:pt>
                <c:pt idx="8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F65-4A6C-B605-D15981ABD9B6}"/>
            </c:ext>
          </c:extLst>
        </c:ser>
        <c:ser>
          <c:idx val="5"/>
          <c:order val="5"/>
          <c:tx>
            <c:strRef>
              <c:f>Sheet1!$D$12</c:f>
              <c:strCache>
                <c:ptCount val="1"/>
                <c:pt idx="0">
                  <c:v>առևտուր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Sheet1!$E$6:$M$6</c:f>
              <c:strCache>
                <c:ptCount val="9"/>
                <c:pt idx="0">
                  <c:v>2017-M1</c:v>
                </c:pt>
                <c:pt idx="1">
                  <c:v>2017-M2</c:v>
                </c:pt>
                <c:pt idx="2">
                  <c:v>2017-M3</c:v>
                </c:pt>
                <c:pt idx="3">
                  <c:v>2017-M4</c:v>
                </c:pt>
                <c:pt idx="4">
                  <c:v>2017-M5</c:v>
                </c:pt>
                <c:pt idx="5">
                  <c:v>2017-M6</c:v>
                </c:pt>
                <c:pt idx="6">
                  <c:v>2017-M7</c:v>
                </c:pt>
                <c:pt idx="7">
                  <c:v>2017-M8</c:v>
                </c:pt>
                <c:pt idx="8">
                  <c:v>2017-M9</c:v>
                </c:pt>
              </c:strCache>
            </c:strRef>
          </c:cat>
          <c:val>
            <c:numRef>
              <c:f>Sheet1!$E$12:$M$12</c:f>
              <c:numCache>
                <c:formatCode>General</c:formatCode>
                <c:ptCount val="9"/>
                <c:pt idx="0">
                  <c:v>0.8</c:v>
                </c:pt>
                <c:pt idx="1">
                  <c:v>0.9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1.2</c:v>
                </c:pt>
                <c:pt idx="5">
                  <c:v>1.1000000000000001</c:v>
                </c:pt>
                <c:pt idx="6" formatCode="0.0">
                  <c:v>1</c:v>
                </c:pt>
                <c:pt idx="7" formatCode="0.0">
                  <c:v>1.0790224780518354</c:v>
                </c:pt>
                <c:pt idx="8" formatCode="0.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F65-4A6C-B605-D15981ABD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675456"/>
        <c:axId val="154685440"/>
      </c:barChart>
      <c:lineChart>
        <c:grouping val="standard"/>
        <c:varyColors val="0"/>
        <c:ser>
          <c:idx val="0"/>
          <c:order val="0"/>
          <c:tx>
            <c:strRef>
              <c:f>Sheet1!$D$7</c:f>
              <c:strCache>
                <c:ptCount val="1"/>
                <c:pt idx="0">
                  <c:v>ՏԱՑ</c:v>
                </c:pt>
              </c:strCache>
            </c:strRef>
          </c:tx>
          <c:marker>
            <c:spPr>
              <a:solidFill>
                <a:schemeClr val="accent1">
                  <a:alpha val="49000"/>
                </a:schemeClr>
              </a:solidFill>
            </c:spPr>
          </c:marker>
          <c:dLbls>
            <c:dLbl>
              <c:idx val="0"/>
              <c:layout>
                <c:manualLayout>
                  <c:x val="-2.272727272727272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F65-4A6C-B605-D15981ABD9B6}"/>
                </c:ext>
              </c:extLst>
            </c:dLbl>
            <c:dLbl>
              <c:idx val="1"/>
              <c:layout>
                <c:manualLayout>
                  <c:x val="9.0909090909090905E-3"/>
                  <c:y val="-6.862745098039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F65-4A6C-B605-D15981ABD9B6}"/>
                </c:ext>
              </c:extLst>
            </c:dLbl>
            <c:dLbl>
              <c:idx val="2"/>
              <c:layout>
                <c:manualLayout>
                  <c:x val="1.5151515151515152E-2"/>
                  <c:y val="-2.941176470588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F65-4A6C-B605-D15981ABD9B6}"/>
                </c:ext>
              </c:extLst>
            </c:dLbl>
            <c:dLbl>
              <c:idx val="3"/>
              <c:layout>
                <c:manualLayout>
                  <c:x val="2.1212121212121213E-2"/>
                  <c:y val="-6.2091503267973858E-2"/>
                </c:manualLayout>
              </c:layout>
              <c:spPr>
                <a:noFill/>
                <a:ln w="50800"/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F65-4A6C-B605-D15981ABD9B6}"/>
                </c:ext>
              </c:extLst>
            </c:dLbl>
            <c:dLbl>
              <c:idx val="4"/>
              <c:layout>
                <c:manualLayout>
                  <c:x val="9.0909090909090905E-3"/>
                  <c:y val="-2.941176470588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F65-4A6C-B605-D15981ABD9B6}"/>
                </c:ext>
              </c:extLst>
            </c:dLbl>
            <c:dLbl>
              <c:idx val="5"/>
              <c:layout>
                <c:manualLayout>
                  <c:x val="1.5151515151515152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F65-4A6C-B605-D15981ABD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Sheet1!$E$6:$M$6</c:f>
              <c:strCache>
                <c:ptCount val="9"/>
                <c:pt idx="0">
                  <c:v>2017-M1</c:v>
                </c:pt>
                <c:pt idx="1">
                  <c:v>2017-M2</c:v>
                </c:pt>
                <c:pt idx="2">
                  <c:v>2017-M3</c:v>
                </c:pt>
                <c:pt idx="3">
                  <c:v>2017-M4</c:v>
                </c:pt>
                <c:pt idx="4">
                  <c:v>2017-M5</c:v>
                </c:pt>
                <c:pt idx="5">
                  <c:v>2017-M6</c:v>
                </c:pt>
                <c:pt idx="6">
                  <c:v>2017-M7</c:v>
                </c:pt>
                <c:pt idx="7">
                  <c:v>2017-M8</c:v>
                </c:pt>
                <c:pt idx="8">
                  <c:v>2017-M9</c:v>
                </c:pt>
              </c:strCache>
            </c:strRef>
          </c:cat>
          <c:val>
            <c:numRef>
              <c:f>Sheet1!$E$7:$M$7</c:f>
              <c:numCache>
                <c:formatCode>General</c:formatCode>
                <c:ptCount val="9"/>
                <c:pt idx="0">
                  <c:v>6.8</c:v>
                </c:pt>
                <c:pt idx="1">
                  <c:v>6.6</c:v>
                </c:pt>
                <c:pt idx="2">
                  <c:v>6.6</c:v>
                </c:pt>
                <c:pt idx="3">
                  <c:v>5.7</c:v>
                </c:pt>
                <c:pt idx="4">
                  <c:v>6.3</c:v>
                </c:pt>
                <c:pt idx="5">
                  <c:v>6.1</c:v>
                </c:pt>
                <c:pt idx="6" formatCode="0.0">
                  <c:v>6.2</c:v>
                </c:pt>
                <c:pt idx="7" formatCode="0.0">
                  <c:v>5.5</c:v>
                </c:pt>
                <c:pt idx="8">
                  <c:v>5.0999999999999996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7F65-4A6C-B605-D15981ABD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75456"/>
        <c:axId val="154685440"/>
      </c:lineChart>
      <c:catAx>
        <c:axId val="154675456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low"/>
        <c:crossAx val="154685440"/>
        <c:crosses val="autoZero"/>
        <c:auto val="1"/>
        <c:lblAlgn val="ctr"/>
        <c:lblOffset val="100"/>
        <c:noMultiLvlLbl val="0"/>
      </c:catAx>
      <c:valAx>
        <c:axId val="154685440"/>
        <c:scaling>
          <c:orientation val="minMax"/>
          <c:min val="-2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4675456"/>
        <c:crosses val="autoZero"/>
        <c:crossBetween val="between"/>
      </c:valAx>
      <c:spPr>
        <a:solidFill>
          <a:schemeClr val="bg1"/>
        </a:solidFill>
        <a:ln w="19050">
          <a:solidFill>
            <a:schemeClr val="tx2"/>
          </a:solidFill>
        </a:ln>
      </c:spPr>
    </c:plotArea>
    <c:legend>
      <c:legendPos val="b"/>
      <c:layout>
        <c:manualLayout>
          <c:xMode val="edge"/>
          <c:yMode val="edge"/>
          <c:x val="0.05"/>
          <c:y val="0.85866371966662058"/>
          <c:w val="0.81666666666666665"/>
          <c:h val="0.14133628033337942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Արդյունաբերություն</c:v>
                </c:pt>
              </c:strCache>
            </c:strRef>
          </c:tx>
          <c:spPr>
            <a:pattFill prst="dkHorz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1.2356337479879209</c:v>
                </c:pt>
                <c:pt idx="1">
                  <c:v>2.1081337229174455</c:v>
                </c:pt>
                <c:pt idx="2">
                  <c:v>1.0874594276847167</c:v>
                </c:pt>
                <c:pt idx="3">
                  <c:v>1.0160764408811462</c:v>
                </c:pt>
                <c:pt idx="4">
                  <c:v>-0.14391177947361974</c:v>
                </c:pt>
                <c:pt idx="5">
                  <c:v>0.99054495064155246</c:v>
                </c:pt>
                <c:pt idx="6">
                  <c:v>0.78281235836103169</c:v>
                </c:pt>
                <c:pt idx="7">
                  <c:v>1.5058237575859796</c:v>
                </c:pt>
                <c:pt idx="8">
                  <c:v>1.1410986868906958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D2-495B-9A5B-43E9ED3002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Գյուղատնտեսություն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9"/>
                <c:pt idx="0">
                  <c:v>-2.7046829835650099</c:v>
                </c:pt>
                <c:pt idx="1">
                  <c:v>2.3825771825448263</c:v>
                </c:pt>
                <c:pt idx="2">
                  <c:v>1.930908084012644</c:v>
                </c:pt>
                <c:pt idx="3">
                  <c:v>1.3613638284006135</c:v>
                </c:pt>
                <c:pt idx="4">
                  <c:v>1.1245205358933013</c:v>
                </c:pt>
                <c:pt idx="5">
                  <c:v>2.3855087978127454</c:v>
                </c:pt>
                <c:pt idx="6">
                  <c:v>-0.99894096184472658</c:v>
                </c:pt>
                <c:pt idx="7">
                  <c:v>-0.47819585585017377</c:v>
                </c:pt>
                <c:pt idx="8">
                  <c:v>0.59243990146218239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D2-495B-9A5B-43E9ED3002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Շինարարություն</c:v>
                </c:pt>
              </c:strCache>
            </c:strRef>
          </c:tx>
          <c:spPr>
            <a:pattFill prst="horzBri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Sheet1!$D$2:$D$10</c:f>
              <c:numCache>
                <c:formatCode>0.0</c:formatCode>
                <c:ptCount val="9"/>
                <c:pt idx="0">
                  <c:v>0.61612190532939537</c:v>
                </c:pt>
                <c:pt idx="1">
                  <c:v>-2.1091365543411653</c:v>
                </c:pt>
                <c:pt idx="2">
                  <c:v>0.62393567551634399</c:v>
                </c:pt>
                <c:pt idx="3">
                  <c:v>-0.86910851747016127</c:v>
                </c:pt>
                <c:pt idx="4">
                  <c:v>-0.47074370392275677</c:v>
                </c:pt>
                <c:pt idx="5">
                  <c:v>-0.28393174534960453</c:v>
                </c:pt>
                <c:pt idx="6">
                  <c:v>-1.0152117326850805</c:v>
                </c:pt>
                <c:pt idx="7">
                  <c:v>-0.24255448527768603</c:v>
                </c:pt>
                <c:pt idx="8">
                  <c:v>0.2217311891438489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D2-495B-9A5B-43E9ED3002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Ծառայություններ</c:v>
                </c:pt>
              </c:strCache>
            </c:strRef>
          </c:tx>
          <c:spPr>
            <a:pattFill prst="dkDnDiag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Sheet1!$E$2:$E$10</c:f>
              <c:numCache>
                <c:formatCode>0.0</c:formatCode>
                <c:ptCount val="9"/>
                <c:pt idx="0">
                  <c:v>1.6483244001322863</c:v>
                </c:pt>
                <c:pt idx="1">
                  <c:v>1.8382304597357926</c:v>
                </c:pt>
                <c:pt idx="2">
                  <c:v>2.436264810165615</c:v>
                </c:pt>
                <c:pt idx="3">
                  <c:v>1.356761652897051</c:v>
                </c:pt>
                <c:pt idx="4">
                  <c:v>2.9342431099993806</c:v>
                </c:pt>
                <c:pt idx="5">
                  <c:v>0.71505802466013924</c:v>
                </c:pt>
                <c:pt idx="6">
                  <c:v>1.916132140616418</c:v>
                </c:pt>
                <c:pt idx="7">
                  <c:v>3.20570080745853</c:v>
                </c:pt>
                <c:pt idx="8">
                  <c:v>2.1634941008856181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2D2-495B-9A5B-43E9ED30028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Զուտ անուղղակի հարկեր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Sheet1!$F$2:$F$10</c:f>
              <c:numCache>
                <c:formatCode>0.0</c:formatCode>
                <c:ptCount val="9"/>
                <c:pt idx="0">
                  <c:v>1.4197121195193214</c:v>
                </c:pt>
                <c:pt idx="1">
                  <c:v>0.430957411830237</c:v>
                </c:pt>
                <c:pt idx="2">
                  <c:v>1.0804829005478538</c:v>
                </c:pt>
                <c:pt idx="3">
                  <c:v>0.38665387386101369</c:v>
                </c:pt>
                <c:pt idx="4">
                  <c:v>0.20009722896783122</c:v>
                </c:pt>
                <c:pt idx="5">
                  <c:v>-0.57149537124047101</c:v>
                </c:pt>
                <c:pt idx="6">
                  <c:v>-0.45680259420926922</c:v>
                </c:pt>
                <c:pt idx="7">
                  <c:v>0.30041962142061823</c:v>
                </c:pt>
                <c:pt idx="8">
                  <c:v>0.42693763081378794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D2-495B-9A5B-43E9ED300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609536"/>
        <c:axId val="154611072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ՀՆԱ</c:v>
                </c:pt>
              </c:strCache>
            </c:strRef>
          </c:tx>
          <c:spPr>
            <a:ln w="63500">
              <a:solidFill>
                <a:schemeClr val="tx2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dLbls>
            <c:dLbl>
              <c:idx val="2"/>
              <c:layout>
                <c:manualLayout>
                  <c:x val="-2.9276373348068332E-2"/>
                  <c:y val="-3.5007117754348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BE4-4772-AFF5-5993A6F631BF}"/>
                </c:ext>
              </c:extLst>
            </c:dLbl>
            <c:dLbl>
              <c:idx val="7"/>
              <c:layout>
                <c:manualLayout>
                  <c:x val="-3.3426047438514517E-2"/>
                  <c:y val="-0.117688054950577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BE4-4772-AFF5-5993A6F631BF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Sheet1!$G$2:$G$10</c:f>
              <c:numCache>
                <c:formatCode>0.0</c:formatCode>
                <c:ptCount val="9"/>
                <c:pt idx="0">
                  <c:v>2.2151091894039139</c:v>
                </c:pt>
                <c:pt idx="1">
                  <c:v>4.6507622226871366</c:v>
                </c:pt>
                <c:pt idx="2">
                  <c:v>7.1590508979271741</c:v>
                </c:pt>
                <c:pt idx="3">
                  <c:v>3.2517472785696633</c:v>
                </c:pt>
                <c:pt idx="4">
                  <c:v>3.6442053914641366</c:v>
                </c:pt>
                <c:pt idx="5">
                  <c:v>3.2356846565243615</c:v>
                </c:pt>
                <c:pt idx="6">
                  <c:v>0.22798921023837343</c:v>
                </c:pt>
                <c:pt idx="7">
                  <c:v>4.2911938453372676</c:v>
                </c:pt>
                <c:pt idx="8">
                  <c:v>4.5457015091961326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2D2-495B-9A5B-43E9ED300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09536"/>
        <c:axId val="154611072"/>
      </c:lineChart>
      <c:catAx>
        <c:axId val="15460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54611072"/>
        <c:crosses val="autoZero"/>
        <c:auto val="1"/>
        <c:lblAlgn val="ctr"/>
        <c:lblOffset val="100"/>
        <c:noMultiLvlLbl val="0"/>
      </c:catAx>
      <c:valAx>
        <c:axId val="1546110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15460953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bg1"/>
        </a:solidFill>
        <a:ln w="19050">
          <a:solidFill>
            <a:schemeClr val="tx2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ln w="19050"/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'2020 (4)'!$D$3</c:f>
              <c:strCache>
                <c:ptCount val="1"/>
                <c:pt idx="0">
                  <c:v>ՀՆԱ ճեղք (% պոտենցիալի նկատմամբ), աջ առանցք</c:v>
                </c:pt>
              </c:strCache>
            </c:strRef>
          </c:tx>
          <c:invertIfNegative val="0"/>
          <c:cat>
            <c:numRef>
              <c:f>'2020 (4)'!$A$4:$A$24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'2020 (4)'!$D$4:$D$24</c:f>
              <c:numCache>
                <c:formatCode>0.0</c:formatCode>
                <c:ptCount val="21"/>
                <c:pt idx="0">
                  <c:v>-6.3444480342878471</c:v>
                </c:pt>
                <c:pt idx="1">
                  <c:v>-4.2045526207256296</c:v>
                </c:pt>
                <c:pt idx="2">
                  <c:v>-1.8406329465077584</c:v>
                </c:pt>
                <c:pt idx="3">
                  <c:v>0.2738413755837627</c:v>
                </c:pt>
                <c:pt idx="4">
                  <c:v>-0.81068037353474331</c:v>
                </c:pt>
                <c:pt idx="5">
                  <c:v>1.7119769705097017</c:v>
                </c:pt>
                <c:pt idx="6">
                  <c:v>5.1755840503880668</c:v>
                </c:pt>
                <c:pt idx="7">
                  <c:v>10.921388501969345</c:v>
                </c:pt>
                <c:pt idx="8">
                  <c:v>12.760771287362827</c:v>
                </c:pt>
                <c:pt idx="9">
                  <c:v>-3.9411535020901289</c:v>
                </c:pt>
                <c:pt idx="10">
                  <c:v>-4.1832439179518763</c:v>
                </c:pt>
                <c:pt idx="11">
                  <c:v>-2.5240217314892495</c:v>
                </c:pt>
                <c:pt idx="12">
                  <c:v>1.0761384013452215</c:v>
                </c:pt>
                <c:pt idx="13">
                  <c:v>1.0725518280196915</c:v>
                </c:pt>
                <c:pt idx="14">
                  <c:v>1.0097963777943504</c:v>
                </c:pt>
                <c:pt idx="15">
                  <c:v>0.43340940718173099</c:v>
                </c:pt>
                <c:pt idx="16">
                  <c:v>-2.3216757225861566</c:v>
                </c:pt>
                <c:pt idx="17">
                  <c:v>-1.904461726029967</c:v>
                </c:pt>
                <c:pt idx="18">
                  <c:v>-0.78640742783485884</c:v>
                </c:pt>
                <c:pt idx="19">
                  <c:v>0.56630255732737178</c:v>
                </c:pt>
                <c:pt idx="20">
                  <c:v>2.1931506785438217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8E-450F-9E79-E6D1ED464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069440"/>
        <c:axId val="155067904"/>
      </c:barChart>
      <c:lineChart>
        <c:grouping val="standard"/>
        <c:varyColors val="0"/>
        <c:ser>
          <c:idx val="0"/>
          <c:order val="0"/>
          <c:tx>
            <c:strRef>
              <c:f>'2020 (4)'!$B$3</c:f>
              <c:strCache>
                <c:ptCount val="1"/>
                <c:pt idx="0">
                  <c:v>Իրական ՀՆԱ (մլրդ դրամ)</c:v>
                </c:pt>
              </c:strCache>
            </c:strRef>
          </c:tx>
          <c:spPr>
            <a:ln w="76200"/>
          </c:spPr>
          <c:cat>
            <c:numRef>
              <c:f>'2020 (4)'!$A$4:$A$24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'2020 (4)'!$B$4:$B$24</c:f>
              <c:numCache>
                <c:formatCode>0</c:formatCode>
                <c:ptCount val="21"/>
                <c:pt idx="0">
                  <c:v>1262.0037740568944</c:v>
                </c:pt>
                <c:pt idx="1">
                  <c:v>1383.3486501539248</c:v>
                </c:pt>
                <c:pt idx="2">
                  <c:v>1564.5701102697915</c:v>
                </c:pt>
                <c:pt idx="3">
                  <c:v>1784.3631104169172</c:v>
                </c:pt>
                <c:pt idx="4">
                  <c:v>1970.8032866057247</c:v>
                </c:pt>
                <c:pt idx="5">
                  <c:v>2242.8809000000001</c:v>
                </c:pt>
                <c:pt idx="6">
                  <c:v>2538.8209911110066</c:v>
                </c:pt>
                <c:pt idx="7">
                  <c:v>2886.7854225245469</c:v>
                </c:pt>
                <c:pt idx="8">
                  <c:v>3086.1345758104853</c:v>
                </c:pt>
                <c:pt idx="9">
                  <c:v>2652.4482258956768</c:v>
                </c:pt>
                <c:pt idx="10">
                  <c:v>2713.9925671398369</c:v>
                </c:pt>
                <c:pt idx="11">
                  <c:v>2838.8346045785233</c:v>
                </c:pt>
                <c:pt idx="12">
                  <c:v>3041.3137702196341</c:v>
                </c:pt>
                <c:pt idx="13">
                  <c:v>3147.7597521773214</c:v>
                </c:pt>
                <c:pt idx="14">
                  <c:v>3261.0791032557049</c:v>
                </c:pt>
                <c:pt idx="15">
                  <c:v>3358.9114763533762</c:v>
                </c:pt>
                <c:pt idx="16">
                  <c:v>3365.6292993060824</c:v>
                </c:pt>
                <c:pt idx="17">
                  <c:v>3510.3513591762435</c:v>
                </c:pt>
                <c:pt idx="18">
                  <c:v>3678.405920145447</c:v>
                </c:pt>
                <c:pt idx="19">
                  <c:v>3875.7891818204516</c:v>
                </c:pt>
                <c:pt idx="20">
                  <c:v>4100.5849543660379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A8E-450F-9E79-E6D1ED464DAE}"/>
            </c:ext>
          </c:extLst>
        </c:ser>
        <c:ser>
          <c:idx val="1"/>
          <c:order val="1"/>
          <c:tx>
            <c:strRef>
              <c:f>'2020 (4)'!$C$3</c:f>
              <c:strCache>
                <c:ptCount val="1"/>
                <c:pt idx="0">
                  <c:v>Պոտենցիալ իրական ՀՆԱ (մլրդ դրամ)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'2020 (4)'!$A$4:$A$24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'2020 (4)'!$C$4:$C$24</c:f>
              <c:numCache>
                <c:formatCode>0</c:formatCode>
                <c:ptCount val="21"/>
                <c:pt idx="0">
                  <c:v>1347.4948869223699</c:v>
                </c:pt>
                <c:pt idx="1">
                  <c:v>1473.8103832694126</c:v>
                </c:pt>
                <c:pt idx="2">
                  <c:v>1615.5117287916571</c:v>
                </c:pt>
                <c:pt idx="3">
                  <c:v>1783.5369717768217</c:v>
                </c:pt>
                <c:pt idx="4">
                  <c:v>1979.8829267638232</c:v>
                </c:pt>
                <c:pt idx="5">
                  <c:v>2167.883321601129</c:v>
                </c:pt>
                <c:pt idx="6">
                  <c:v>2341.8661515440076</c:v>
                </c:pt>
                <c:pt idx="7">
                  <c:v>2481.5454545644025</c:v>
                </c:pt>
                <c:pt idx="8">
                  <c:v>2603.5194515965413</c:v>
                </c:pt>
                <c:pt idx="9">
                  <c:v>2761.3192310068225</c:v>
                </c:pt>
                <c:pt idx="10">
                  <c:v>2849.6628436786636</c:v>
                </c:pt>
                <c:pt idx="11">
                  <c:v>2932.7932252364631</c:v>
                </c:pt>
                <c:pt idx="12">
                  <c:v>3010.2607946402809</c:v>
                </c:pt>
                <c:pt idx="13">
                  <c:v>3113.3774486276347</c:v>
                </c:pt>
                <c:pt idx="14">
                  <c:v>3220.7247056207639</c:v>
                </c:pt>
                <c:pt idx="15">
                  <c:v>3332.9611482499413</c:v>
                </c:pt>
                <c:pt idx="16">
                  <c:v>3447.0112102108096</c:v>
                </c:pt>
                <c:pt idx="17">
                  <c:v>3549.5486482556721</c:v>
                </c:pt>
                <c:pt idx="18">
                  <c:v>3651.6991680676797</c:v>
                </c:pt>
                <c:pt idx="19">
                  <c:v>3756.6822118022642</c:v>
                </c:pt>
                <c:pt idx="20">
                  <c:v>3863.9545298588341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A8E-450F-9E79-E6D1ED464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49600"/>
        <c:axId val="155066368"/>
      </c:lineChart>
      <c:catAx>
        <c:axId val="15544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HEA Grapalat" pitchFamily="50" charset="0"/>
              </a:defRPr>
            </a:pPr>
            <a:endParaRPr lang="en-US"/>
          </a:p>
        </c:txPr>
        <c:crossAx val="155066368"/>
        <c:crosses val="autoZero"/>
        <c:auto val="1"/>
        <c:lblAlgn val="ctr"/>
        <c:lblOffset val="100"/>
        <c:noMultiLvlLbl val="0"/>
      </c:catAx>
      <c:valAx>
        <c:axId val="155066368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002060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HEA Grapalat" pitchFamily="50" charset="0"/>
              </a:defRPr>
            </a:pPr>
            <a:endParaRPr lang="en-US"/>
          </a:p>
        </c:txPr>
        <c:crossAx val="155449600"/>
        <c:crosses val="autoZero"/>
        <c:crossBetween val="between"/>
      </c:valAx>
      <c:valAx>
        <c:axId val="155067904"/>
        <c:scaling>
          <c:orientation val="minMax"/>
          <c:max val="20"/>
          <c:min val="-10"/>
        </c:scaling>
        <c:delete val="0"/>
        <c:axPos val="r"/>
        <c:numFmt formatCode="0.0" sourceLinked="1"/>
        <c:majorTickMark val="out"/>
        <c:minorTickMark val="none"/>
        <c:tickLblPos val="nextTo"/>
        <c:spPr>
          <a:ln w="12700">
            <a:solidFill>
              <a:srgbClr val="002060"/>
            </a:solidFill>
          </a:ln>
        </c:spPr>
        <c:txPr>
          <a:bodyPr/>
          <a:lstStyle/>
          <a:p>
            <a:pPr>
              <a:defRPr sz="1400">
                <a:latin typeface="GHEA Grapalat" pitchFamily="50" charset="0"/>
              </a:defRPr>
            </a:pPr>
            <a:endParaRPr lang="en-US"/>
          </a:p>
        </c:txPr>
        <c:crossAx val="155069440"/>
        <c:crosses val="max"/>
        <c:crossBetween val="between"/>
      </c:valAx>
      <c:catAx>
        <c:axId val="155069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067904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002060"/>
          </a:solidFill>
        </a:ln>
      </c:spPr>
    </c:plotArea>
    <c:legend>
      <c:legendPos val="b"/>
      <c:layout>
        <c:manualLayout>
          <c:xMode val="edge"/>
          <c:yMode val="edge"/>
          <c:x val="9.6847861122622822E-2"/>
          <c:y val="0.81631878642288358"/>
          <c:w val="0.82593526006944284"/>
          <c:h val="0.15767600741083834"/>
        </c:manualLayout>
      </c:layout>
      <c:overlay val="0"/>
      <c:txPr>
        <a:bodyPr/>
        <a:lstStyle/>
        <a:p>
          <a:pPr>
            <a:defRPr sz="1200">
              <a:latin typeface="GHEA Grapalat" pitchFamily="50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rgbClr val="002060"/>
      </a:solidFill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15877865422362"/>
          <c:y val="0.10459015090277325"/>
          <c:w val="0.84250685109061951"/>
          <c:h val="0.65444574855218585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Արտահանում 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23.872591870593872</c:v>
                </c:pt>
                <c:pt idx="1">
                  <c:v>27.037716242649296</c:v>
                </c:pt>
                <c:pt idx="2">
                  <c:v>27.472025511742526</c:v>
                </c:pt>
                <c:pt idx="3">
                  <c:v>28.371179417603017</c:v>
                </c:pt>
                <c:pt idx="4">
                  <c:v>28.582999607590704</c:v>
                </c:pt>
                <c:pt idx="5">
                  <c:v>29.718799559696635</c:v>
                </c:pt>
                <c:pt idx="6" formatCode="0.0">
                  <c:v>33.109021920149416</c:v>
                </c:pt>
                <c:pt idx="7" formatCode="0.0">
                  <c:v>37.013243714225069</c:v>
                </c:pt>
                <c:pt idx="8" formatCode="0.0">
                  <c:v>37.44108928852414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77-41C5-8F26-FD188E9D1F2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Ներմուծում 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0">
                  <c:v>48.995865600206152</c:v>
                </c:pt>
                <c:pt idx="1">
                  <c:v>48.489114865561035</c:v>
                </c:pt>
                <c:pt idx="2">
                  <c:v>48.320676939357469</c:v>
                </c:pt>
                <c:pt idx="3">
                  <c:v>49.242195638090259</c:v>
                </c:pt>
                <c:pt idx="4">
                  <c:v>47.265171664928744</c:v>
                </c:pt>
                <c:pt idx="5">
                  <c:v>41.865089698786704</c:v>
                </c:pt>
                <c:pt idx="6" formatCode="0.0">
                  <c:v>42.716813483721808</c:v>
                </c:pt>
                <c:pt idx="7" formatCode="0.0">
                  <c:v>48.013507077336421</c:v>
                </c:pt>
                <c:pt idx="8" formatCode="0.0">
                  <c:v>48.540727164801787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77-41C5-8F26-FD188E9D1F2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Դրամական փոխանցումներ</c:v>
                </c:pt>
              </c:strCache>
            </c:strRef>
          </c:tx>
          <c:invertIfNegative val="0"/>
          <c:cat>
            <c:strRef>
              <c:f>Sheet1!$B$1:$J$1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Sheet1!$B$6:$J$6</c:f>
              <c:numCache>
                <c:formatCode>General</c:formatCode>
                <c:ptCount val="9"/>
                <c:pt idx="0">
                  <c:v>15.354326437206369</c:v>
                </c:pt>
                <c:pt idx="1">
                  <c:v>14.201767165142549</c:v>
                </c:pt>
                <c:pt idx="2">
                  <c:v>14.504174435160527</c:v>
                </c:pt>
                <c:pt idx="3">
                  <c:v>15.786877275733957</c:v>
                </c:pt>
                <c:pt idx="4">
                  <c:v>13.925075190375072</c:v>
                </c:pt>
                <c:pt idx="5">
                  <c:v>10.25670040092689</c:v>
                </c:pt>
                <c:pt idx="6" formatCode="0.0">
                  <c:v>9.3604563637070068</c:v>
                </c:pt>
                <c:pt idx="7" formatCode="0.0">
                  <c:v>10.154063825811582</c:v>
                </c:pt>
                <c:pt idx="8" formatCode="0.0">
                  <c:v>9.8964194516334736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77-41C5-8F26-FD188E9D1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459200"/>
        <c:axId val="157460736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Ընթացիկ հաշիվ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Sheet1!$B$2:$J$2</c:f>
              <c:numCache>
                <c:formatCode>0.0</c:formatCode>
                <c:ptCount val="9"/>
                <c:pt idx="0">
                  <c:v>-13.621931273893415</c:v>
                </c:pt>
                <c:pt idx="1">
                  <c:v>-10.440303473050944</c:v>
                </c:pt>
                <c:pt idx="2">
                  <c:v>-9.9620787496349266</c:v>
                </c:pt>
                <c:pt idx="3">
                  <c:v>-7.3105849991949912</c:v>
                </c:pt>
                <c:pt idx="4">
                  <c:v>-7.6048612924451451</c:v>
                </c:pt>
                <c:pt idx="5">
                  <c:v>-2.5814388115881957</c:v>
                </c:pt>
                <c:pt idx="6">
                  <c:v>-2.2522855332416696</c:v>
                </c:pt>
                <c:pt idx="7">
                  <c:v>-3.231019457826235</c:v>
                </c:pt>
                <c:pt idx="8">
                  <c:v>-3.6047414692780237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577-41C5-8F26-FD188E9D1F2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Ապրանքների և ծառայությունների հաշվեկշիռ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Sheet1!$B$3:$J$3</c:f>
              <c:numCache>
                <c:formatCode>0.0</c:formatCode>
                <c:ptCount val="9"/>
                <c:pt idx="0">
                  <c:v>-25.123273729612279</c:v>
                </c:pt>
                <c:pt idx="1">
                  <c:v>-21.451398622911739</c:v>
                </c:pt>
                <c:pt idx="2">
                  <c:v>-20.848651427614943</c:v>
                </c:pt>
                <c:pt idx="3">
                  <c:v>-20.871016220487242</c:v>
                </c:pt>
                <c:pt idx="4">
                  <c:v>-18.68217205733804</c:v>
                </c:pt>
                <c:pt idx="5">
                  <c:v>-12.14629013909007</c:v>
                </c:pt>
                <c:pt idx="6">
                  <c:v>-9.6077915635723912</c:v>
                </c:pt>
                <c:pt idx="7">
                  <c:v>-11.000263363111351</c:v>
                </c:pt>
                <c:pt idx="8">
                  <c:v>-11.099637876277647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577-41C5-8F26-FD188E9D1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459200"/>
        <c:axId val="157460736"/>
      </c:lineChart>
      <c:catAx>
        <c:axId val="157459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157460736"/>
        <c:crosses val="autoZero"/>
        <c:auto val="1"/>
        <c:lblAlgn val="ctr"/>
        <c:lblOffset val="100"/>
        <c:noMultiLvlLbl val="0"/>
      </c:catAx>
      <c:valAx>
        <c:axId val="15746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7459200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8.5702287214098227E-2"/>
          <c:y val="0.84097700300765155"/>
          <c:w val="0.88415085614298217"/>
          <c:h val="0.14285602141339254"/>
        </c:manualLayout>
      </c:layout>
      <c:overlay val="0"/>
      <c:txPr>
        <a:bodyPr/>
        <a:lstStyle/>
        <a:p>
          <a:pPr>
            <a:defRPr sz="1200">
              <a:latin typeface="GHEA Grapalat" pitchFamily="50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991666666666667"/>
          <c:y val="4.2328001968503934E-2"/>
          <c:w val="0.60819078083989497"/>
          <c:h val="0.66162234843595369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Հարկեր, մլրդ դրամ</c:v>
                </c:pt>
              </c:strCache>
            </c:strRef>
          </c:tx>
          <c:spPr>
            <a:pattFill prst="pct2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2017*</c:v>
                </c:pt>
                <c:pt idx="8">
                  <c:v>2018*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0">
                  <c:v>699.43491589503992</c:v>
                </c:pt>
                <c:pt idx="1">
                  <c:v>777.40963847899968</c:v>
                </c:pt>
                <c:pt idx="2">
                  <c:v>878.38138400089997</c:v>
                </c:pt>
                <c:pt idx="3">
                  <c:v>1000.9314266363001</c:v>
                </c:pt>
                <c:pt idx="4">
                  <c:v>1064.1183883034003</c:v>
                </c:pt>
                <c:pt idx="5">
                  <c:v>1067.8887642</c:v>
                </c:pt>
                <c:pt idx="6">
                  <c:v>1079.6890999999998</c:v>
                </c:pt>
                <c:pt idx="7">
                  <c:v>1147</c:v>
                </c:pt>
                <c:pt idx="8">
                  <c:v>1247.9000000000001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5-4823-BA68-1BD179AF9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561216"/>
        <c:axId val="15956275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Ճշգրտված հարկեր/ՀՆԱ,%(ձախ առանց)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2017*</c:v>
                </c:pt>
                <c:pt idx="8">
                  <c:v>2018*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19.532041182877517</c:v>
                </c:pt>
                <c:pt idx="1">
                  <c:v>19.972311210860198</c:v>
                </c:pt>
                <c:pt idx="2">
                  <c:v>20.057245251676417</c:v>
                </c:pt>
                <c:pt idx="3">
                  <c:v>21.419764523800417</c:v>
                </c:pt>
                <c:pt idx="4">
                  <c:v>21.302024695996881</c:v>
                </c:pt>
                <c:pt idx="5">
                  <c:v>20.305906740402925</c:v>
                </c:pt>
                <c:pt idx="6">
                  <c:v>20.296454915747162</c:v>
                </c:pt>
                <c:pt idx="7">
                  <c:v>20.898150982314039</c:v>
                </c:pt>
                <c:pt idx="8">
                  <c:v>21.313626971331033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1D5-4823-BA68-1BD179AF9C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Հարկեր/ՀՆԱ,%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2017*</c:v>
                </c:pt>
                <c:pt idx="8">
                  <c:v>2018*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20.21369776675337</c:v>
                </c:pt>
                <c:pt idx="1">
                  <c:v>20.577576301760399</c:v>
                </c:pt>
                <c:pt idx="2">
                  <c:v>20.588058508942012</c:v>
                </c:pt>
                <c:pt idx="3">
                  <c:v>21.971266871813917</c:v>
                </c:pt>
                <c:pt idx="4">
                  <c:v>22.037704352962674</c:v>
                </c:pt>
                <c:pt idx="5">
                  <c:v>21.173006082202804</c:v>
                </c:pt>
                <c:pt idx="6">
                  <c:v>21.254288943055684</c:v>
                </c:pt>
                <c:pt idx="7">
                  <c:v>21.205041734531317</c:v>
                </c:pt>
                <c:pt idx="8">
                  <c:v>21.313626971331033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1D5-4823-BA68-1BD179AF9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582464"/>
        <c:axId val="159580928"/>
      </c:lineChart>
      <c:catAx>
        <c:axId val="15956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562752"/>
        <c:crosses val="autoZero"/>
        <c:auto val="1"/>
        <c:lblAlgn val="ctr"/>
        <c:lblOffset val="100"/>
        <c:noMultiLvlLbl val="0"/>
      </c:catAx>
      <c:valAx>
        <c:axId val="159562752"/>
        <c:scaling>
          <c:orientation val="minMax"/>
          <c:max val="13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9561216"/>
        <c:crosses val="autoZero"/>
        <c:crossBetween val="between"/>
      </c:valAx>
      <c:valAx>
        <c:axId val="159580928"/>
        <c:scaling>
          <c:orientation val="minMax"/>
          <c:max val="22.5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9582464"/>
        <c:crosses val="max"/>
        <c:crossBetween val="between"/>
      </c:valAx>
      <c:catAx>
        <c:axId val="159582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58092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 sz="1100">
          <a:solidFill>
            <a:schemeClr val="dk1"/>
          </a:solidFill>
          <a:latin typeface="GHEA Grapalat" pitchFamily="50" charset="0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6707431177416E-2"/>
          <c:y val="2.2331638312277618E-2"/>
          <c:w val="0.8720862683586984"/>
          <c:h val="0.7804722421061003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Կապիտալ ծախսեր/ՀՆԱ,%</c:v>
                </c:pt>
              </c:strCache>
            </c:strRef>
          </c:tx>
          <c:spPr>
            <a:pattFill prst="pct1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95000"/>
                  <a:satMod val="105000"/>
                </a:schemeClr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Sheet1!$C$2:$C$12</c:f>
              <c:numCache>
                <c:formatCode>0.0</c:formatCode>
                <c:ptCount val="7"/>
                <c:pt idx="0">
                  <c:v>5.541608484959565</c:v>
                </c:pt>
                <c:pt idx="1">
                  <c:v>4.7039892191671582</c:v>
                </c:pt>
                <c:pt idx="2">
                  <c:v>3.3291489331175712</c:v>
                </c:pt>
                <c:pt idx="3">
                  <c:v>2.8333344680444545</c:v>
                </c:pt>
                <c:pt idx="4">
                  <c:v>2.8306263561957574</c:v>
                </c:pt>
                <c:pt idx="5">
                  <c:v>3.422167861101026</c:v>
                </c:pt>
                <c:pt idx="6">
                  <c:v>3.4473791427432934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74-4D66-81AF-1E973961F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8432"/>
        <c:axId val="15993996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Պակասուրդ/ՀՆԱ,%</c:v>
                </c:pt>
              </c:strCache>
            </c:strRef>
          </c:tx>
          <c:spPr>
            <a:ln w="47625"/>
          </c:spPr>
          <c:dLbls>
            <c:spPr>
              <a:noFill/>
              <a:ln>
                <a:noFill/>
              </a:ln>
              <a:effectLst/>
            </c:sp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Sheet1!$B$2:$B$12</c:f>
              <c:numCache>
                <c:formatCode>0.0</c:formatCode>
                <c:ptCount val="7"/>
                <c:pt idx="0">
                  <c:v>5.0250553611902546</c:v>
                </c:pt>
                <c:pt idx="1">
                  <c:v>2.7967109293966548</c:v>
                </c:pt>
                <c:pt idx="2">
                  <c:v>1.4974507239668233</c:v>
                </c:pt>
                <c:pt idx="3">
                  <c:v>1.5699201722077043</c:v>
                </c:pt>
                <c:pt idx="4">
                  <c:v>1.86989956543127</c:v>
                </c:pt>
                <c:pt idx="5">
                  <c:v>4.7833065517135562</c:v>
                </c:pt>
                <c:pt idx="6">
                  <c:v>5.4717273323544875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974-4D66-81AF-1E973961F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938432"/>
        <c:axId val="159939968"/>
      </c:lineChart>
      <c:catAx>
        <c:axId val="1599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9939968"/>
        <c:crosses val="autoZero"/>
        <c:auto val="1"/>
        <c:lblAlgn val="ctr"/>
        <c:lblOffset val="100"/>
        <c:noMultiLvlLbl val="0"/>
      </c:catAx>
      <c:valAx>
        <c:axId val="159939968"/>
        <c:scaling>
          <c:orientation val="minMax"/>
          <c:max val="6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1599384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4424782804017272"/>
          <c:y val="0.89303746122643757"/>
          <c:w val="0.78260783880759321"/>
          <c:h val="9.1811023622047239E-2"/>
        </c:manualLayout>
      </c:layout>
      <c:overlay val="0"/>
      <c:txPr>
        <a:bodyPr/>
        <a:lstStyle/>
        <a:p>
          <a:pPr>
            <a:defRPr>
              <a:latin typeface="GHEA Grapalat" pitchFamily="50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5875">
      <a:solidFill>
        <a:schemeClr val="tx2">
          <a:lumMod val="60000"/>
          <a:lumOff val="40000"/>
        </a:schemeClr>
      </a:solidFill>
    </a:ln>
  </c:spPr>
  <c:txPr>
    <a:bodyPr/>
    <a:lstStyle/>
    <a:p>
      <a:pPr>
        <a:defRPr sz="15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061BC-A77C-4984-97D1-B9DA51CCD77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956347-0D24-4D8E-8B9B-0FEF06C0888C}">
      <dgm:prSet phldrT="[Text]"/>
      <dgm:spPr/>
      <dgm:t>
        <a:bodyPr/>
        <a:lstStyle/>
        <a:p>
          <a:r>
            <a:rPr lang="hy-AM" dirty="0" smtClean="0">
              <a:latin typeface="GHEA Grapalat" pitchFamily="50" charset="0"/>
            </a:rPr>
            <a:t>1.</a:t>
          </a:r>
          <a:endParaRPr lang="en-US" dirty="0">
            <a:latin typeface="GHEA Grapalat" pitchFamily="50" charset="0"/>
          </a:endParaRPr>
        </a:p>
      </dgm:t>
    </dgm:pt>
    <dgm:pt modelId="{2F26C4BA-7AC7-4007-BFA5-1845490F9A9E}" type="parTrans" cxnId="{3DB4240D-8E6D-4D3C-A4AB-13F98C88B11F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F0F3FED0-AF9C-4AC6-BB20-468030669181}" type="sibTrans" cxnId="{3DB4240D-8E6D-4D3C-A4AB-13F98C88B11F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707A4966-AEC6-40DA-93A8-79B3E0CC61A0}">
      <dgm:prSet phldrT="[Text]"/>
      <dgm:spPr/>
      <dgm:t>
        <a:bodyPr/>
        <a:lstStyle/>
        <a:p>
          <a:r>
            <a:rPr lang="en-US" sz="1800" b="1" dirty="0" err="1" smtClean="0">
              <a:latin typeface="GHEA Grapalat" pitchFamily="50" charset="0"/>
            </a:rPr>
            <a:t>Տնտեսական</a:t>
          </a:r>
          <a:r>
            <a:rPr lang="en-US" sz="1800" b="1" dirty="0" smtClean="0">
              <a:latin typeface="GHEA Grapalat" pitchFamily="50" charset="0"/>
            </a:rPr>
            <a:t> </a:t>
          </a:r>
          <a:r>
            <a:rPr lang="en-US" sz="1800" b="1" dirty="0" err="1" smtClean="0">
              <a:latin typeface="GHEA Grapalat" pitchFamily="50" charset="0"/>
            </a:rPr>
            <a:t>աճին</a:t>
          </a:r>
          <a:r>
            <a:rPr lang="en-US" sz="1800" b="1" dirty="0" smtClean="0">
              <a:latin typeface="GHEA Grapalat" pitchFamily="50" charset="0"/>
            </a:rPr>
            <a:t> </a:t>
          </a:r>
          <a:r>
            <a:rPr lang="en-US" sz="1800" b="1" dirty="0" err="1" smtClean="0">
              <a:latin typeface="GHEA Grapalat" pitchFamily="50" charset="0"/>
            </a:rPr>
            <a:t>միտված</a:t>
          </a:r>
          <a:r>
            <a:rPr lang="en-US" sz="1800" b="1" dirty="0" smtClean="0">
              <a:latin typeface="GHEA Grapalat" pitchFamily="50" charset="0"/>
            </a:rPr>
            <a:t> </a:t>
          </a:r>
          <a:r>
            <a:rPr lang="en-US" sz="1800" b="1" dirty="0" err="1" smtClean="0">
              <a:latin typeface="GHEA Grapalat" pitchFamily="50" charset="0"/>
            </a:rPr>
            <a:t>հարկաբյուջետային</a:t>
          </a:r>
          <a:r>
            <a:rPr lang="en-US" sz="1800" b="1" dirty="0" smtClean="0">
              <a:latin typeface="GHEA Grapalat" pitchFamily="50" charset="0"/>
            </a:rPr>
            <a:t> </a:t>
          </a:r>
          <a:r>
            <a:rPr lang="en-US" sz="1800" b="1" dirty="0" err="1" smtClean="0">
              <a:latin typeface="GHEA Grapalat" pitchFamily="50" charset="0"/>
            </a:rPr>
            <a:t>քաղաքականություն</a:t>
          </a:r>
          <a:r>
            <a:rPr lang="en-US" sz="1800" b="1" dirty="0" smtClean="0">
              <a:latin typeface="GHEA Grapalat" pitchFamily="50" charset="0"/>
            </a:rPr>
            <a:t>, </a:t>
          </a:r>
          <a:r>
            <a:rPr lang="en-US" sz="1800" b="0" dirty="0" err="1" smtClean="0">
              <a:latin typeface="GHEA Grapalat" pitchFamily="50" charset="0"/>
            </a:rPr>
            <a:t>որը</a:t>
          </a:r>
          <a:r>
            <a:rPr lang="en-US" sz="1800" b="0" dirty="0" smtClean="0">
              <a:latin typeface="GHEA Grapalat" pitchFamily="50" charset="0"/>
            </a:rPr>
            <a:t> </a:t>
          </a:r>
          <a:r>
            <a:rPr lang="en-US" sz="1800" b="0" dirty="0" err="1" smtClean="0">
              <a:latin typeface="GHEA Grapalat" pitchFamily="50" charset="0"/>
            </a:rPr>
            <a:t>կապահովի</a:t>
          </a:r>
          <a:r>
            <a:rPr lang="en-US" sz="1800" b="0" dirty="0" smtClean="0">
              <a:latin typeface="GHEA Grapalat" pitchFamily="50" charset="0"/>
            </a:rPr>
            <a:t>.</a:t>
          </a:r>
          <a:endParaRPr lang="en-US" sz="1800" b="0" dirty="0">
            <a:latin typeface="GHEA Grapalat" pitchFamily="50" charset="0"/>
          </a:endParaRPr>
        </a:p>
      </dgm:t>
    </dgm:pt>
    <dgm:pt modelId="{9E327BE6-998E-4934-8BDA-8D0FE975BD3E}" type="parTrans" cxnId="{731EA42E-DA66-40B0-B2D6-AF87C325BADB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7D2B7C96-0BA4-4DED-8B93-C243714DBEFB}" type="sibTrans" cxnId="{731EA42E-DA66-40B0-B2D6-AF87C325BADB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CB1087C0-287A-4E03-A016-FA53AED228FE}">
      <dgm:prSet phldrT="[Text]" custT="1"/>
      <dgm:spPr/>
      <dgm:t>
        <a:bodyPr/>
        <a:lstStyle/>
        <a:p>
          <a:r>
            <a:rPr lang="en-US" sz="1600" dirty="0" err="1" smtClean="0">
              <a:latin typeface="GHEA Grapalat" pitchFamily="50" charset="0"/>
            </a:rPr>
            <a:t>Հիմքեր</a:t>
          </a:r>
          <a:r>
            <a:rPr lang="en-US" sz="1600" dirty="0" smtClean="0">
              <a:latin typeface="GHEA Grapalat" pitchFamily="50" charset="0"/>
            </a:rPr>
            <a:t> </a:t>
          </a:r>
          <a:r>
            <a:rPr lang="en-US" sz="1600" dirty="0" err="1" smtClean="0">
              <a:latin typeface="GHEA Grapalat" pitchFamily="50" charset="0"/>
            </a:rPr>
            <a:t>կստեղծի</a:t>
          </a:r>
          <a:r>
            <a:rPr lang="en-US" sz="1600" dirty="0" smtClean="0">
              <a:latin typeface="GHEA Grapalat" pitchFamily="50" charset="0"/>
            </a:rPr>
            <a:t> </a:t>
          </a:r>
          <a:r>
            <a:rPr lang="hy-AM" sz="1600" dirty="0" smtClean="0">
              <a:latin typeface="GHEA Grapalat" pitchFamily="50" charset="0"/>
            </a:rPr>
            <a:t>միջինում 5% տնտեսական</a:t>
          </a:r>
          <a:r>
            <a:rPr lang="en-US" sz="1600" dirty="0" smtClean="0">
              <a:latin typeface="GHEA Grapalat" pitchFamily="50" charset="0"/>
            </a:rPr>
            <a:t> </a:t>
          </a:r>
          <a:r>
            <a:rPr lang="en-US" sz="1600" dirty="0" err="1" smtClean="0">
              <a:latin typeface="GHEA Grapalat" pitchFamily="50" charset="0"/>
            </a:rPr>
            <a:t>աճի</a:t>
          </a:r>
          <a:r>
            <a:rPr lang="en-US" sz="1600" dirty="0" smtClean="0">
              <a:latin typeface="GHEA Grapalat" pitchFamily="50" charset="0"/>
            </a:rPr>
            <a:t> </a:t>
          </a:r>
          <a:r>
            <a:rPr lang="en-US" sz="1600" dirty="0" err="1" smtClean="0">
              <a:latin typeface="GHEA Grapalat" pitchFamily="50" charset="0"/>
            </a:rPr>
            <a:t>համար</a:t>
          </a:r>
          <a:r>
            <a:rPr lang="en-US" sz="1600" dirty="0" smtClean="0">
              <a:latin typeface="GHEA Grapalat" pitchFamily="50" charset="0"/>
            </a:rPr>
            <a:t> </a:t>
          </a:r>
          <a:endParaRPr lang="en-US" sz="1600" dirty="0">
            <a:latin typeface="GHEA Grapalat" pitchFamily="50" charset="0"/>
          </a:endParaRPr>
        </a:p>
      </dgm:t>
    </dgm:pt>
    <dgm:pt modelId="{F1F1CEB9-16EF-447D-8645-1F02DBD64D5E}" type="parTrans" cxnId="{AC617612-0E05-49A6-ACDB-76EBD5870CF0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BFD20B3F-9FDB-47F4-9571-D71829C1AA3B}" type="sibTrans" cxnId="{AC617612-0E05-49A6-ACDB-76EBD5870CF0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5EEA401E-0F71-4707-A265-26F5E47179A2}">
      <dgm:prSet phldrT="[Text]"/>
      <dgm:spPr/>
      <dgm:t>
        <a:bodyPr/>
        <a:lstStyle/>
        <a:p>
          <a:r>
            <a:rPr lang="hy-AM" dirty="0" smtClean="0">
              <a:latin typeface="GHEA Grapalat" pitchFamily="50" charset="0"/>
            </a:rPr>
            <a:t>2.</a:t>
          </a:r>
          <a:endParaRPr lang="en-US" dirty="0">
            <a:latin typeface="GHEA Grapalat" pitchFamily="50" charset="0"/>
          </a:endParaRPr>
        </a:p>
      </dgm:t>
    </dgm:pt>
    <dgm:pt modelId="{9AF83757-9724-4FED-AFC6-52699728AF06}" type="parTrans" cxnId="{49368C03-2B11-41D4-9303-B20EABF4809A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6654A20B-F139-4870-8C72-40D53F655847}" type="sibTrans" cxnId="{49368C03-2B11-41D4-9303-B20EABF4809A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C0BE2EC7-BF80-42FD-9E1C-7397FAF53ED7}">
      <dgm:prSet phldrT="[Text]" custT="1"/>
      <dgm:spPr/>
      <dgm:t>
        <a:bodyPr/>
        <a:lstStyle/>
        <a:p>
          <a:r>
            <a:rPr lang="hy-AM" sz="1800" b="1" dirty="0" smtClean="0">
              <a:latin typeface="GHEA Grapalat" pitchFamily="50" charset="0"/>
            </a:rPr>
            <a:t>Կանոնների վրա հիմնված ծախսային քաղաքականություն</a:t>
          </a:r>
          <a:r>
            <a:rPr lang="hy-AM" sz="1800" dirty="0" smtClean="0">
              <a:latin typeface="GHEA Grapalat" pitchFamily="50" charset="0"/>
            </a:rPr>
            <a:t>, որի առանցքում դրվել են.</a:t>
          </a:r>
          <a:endParaRPr lang="en-US" sz="1800" dirty="0">
            <a:latin typeface="GHEA Grapalat" pitchFamily="50" charset="0"/>
          </a:endParaRPr>
        </a:p>
      </dgm:t>
    </dgm:pt>
    <dgm:pt modelId="{738882B4-CBEA-4477-9AFF-D5C340390D7C}" type="parTrans" cxnId="{C92243CD-8AFF-4138-BD39-BEE1674268F8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37540054-8EDD-4FED-9DD1-9204B915995C}" type="sibTrans" cxnId="{C92243CD-8AFF-4138-BD39-BEE1674268F8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9C337C47-FC7A-4EB0-BE78-A5A6B28FCD48}">
      <dgm:prSet phldrT="[Text]" custT="1"/>
      <dgm:spPr/>
      <dgm:t>
        <a:bodyPr/>
        <a:lstStyle/>
        <a:p>
          <a:r>
            <a:rPr lang="hy-AM" sz="1600" dirty="0" smtClean="0">
              <a:latin typeface="GHEA Grapalat" pitchFamily="50" charset="0"/>
            </a:rPr>
            <a:t>Տնտեսական աճը</a:t>
          </a:r>
          <a:endParaRPr lang="en-US" sz="1600" dirty="0">
            <a:latin typeface="GHEA Grapalat" pitchFamily="50" charset="0"/>
          </a:endParaRPr>
        </a:p>
      </dgm:t>
    </dgm:pt>
    <dgm:pt modelId="{77891682-4CA7-4914-A10E-265D45D73DF5}" type="parTrans" cxnId="{355CCAF4-CB82-4196-A919-7DFEDBDD794E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E6773911-34AB-4423-A2FF-1C2A188EC1D8}" type="sibTrans" cxnId="{355CCAF4-CB82-4196-A919-7DFEDBDD794E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76CFF13A-8244-4A2E-ABF1-055FF66C02EF}">
      <dgm:prSet phldrT="[Text]"/>
      <dgm:spPr/>
      <dgm:t>
        <a:bodyPr/>
        <a:lstStyle/>
        <a:p>
          <a:r>
            <a:rPr lang="hy-AM" dirty="0" smtClean="0">
              <a:latin typeface="GHEA Grapalat" pitchFamily="50" charset="0"/>
            </a:rPr>
            <a:t>3.</a:t>
          </a:r>
          <a:endParaRPr lang="en-US" dirty="0">
            <a:latin typeface="GHEA Grapalat" pitchFamily="50" charset="0"/>
          </a:endParaRPr>
        </a:p>
      </dgm:t>
    </dgm:pt>
    <dgm:pt modelId="{078EBD22-D617-4ACF-B0AA-2A3D7EFE619C}" type="parTrans" cxnId="{1AF38192-32FA-4CD0-960B-DA8E4DD1EC77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38B17A27-BA44-4B70-BB3D-DE85ED1F9E82}" type="sibTrans" cxnId="{1AF38192-32FA-4CD0-960B-DA8E4DD1EC77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F4431D31-91DC-4914-8DD2-2EF3F8B1D40D}">
      <dgm:prSet phldrT="[Text]" custT="1"/>
      <dgm:spPr/>
      <dgm:t>
        <a:bodyPr/>
        <a:lstStyle/>
        <a:p>
          <a:r>
            <a:rPr lang="hy-AM" sz="1800" b="1" dirty="0" smtClean="0">
              <a:latin typeface="GHEA Grapalat" pitchFamily="50" charset="0"/>
            </a:rPr>
            <a:t>Հավասարակշռված եկամտային քաղաքականություն,</a:t>
          </a:r>
          <a:r>
            <a:rPr lang="hy-AM" sz="1800" dirty="0" smtClean="0">
              <a:latin typeface="GHEA Grapalat" pitchFamily="50" charset="0"/>
            </a:rPr>
            <a:t> ուղղված</a:t>
          </a:r>
          <a:endParaRPr lang="en-US" sz="1800" dirty="0">
            <a:latin typeface="GHEA Grapalat" pitchFamily="50" charset="0"/>
          </a:endParaRPr>
        </a:p>
      </dgm:t>
    </dgm:pt>
    <dgm:pt modelId="{A88EA950-4E7C-454D-9988-35F794934FDD}" type="parTrans" cxnId="{91D3D4FF-FD5D-42EA-A23A-4B7A3B1C6866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5FEDC5B1-A85D-47B0-8B27-7CA89EB0E294}" type="sibTrans" cxnId="{91D3D4FF-FD5D-42EA-A23A-4B7A3B1C6866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2316792E-D785-46AC-AF49-5D14F763EB15}">
      <dgm:prSet phldrT="[Text]" custT="1"/>
      <dgm:spPr/>
      <dgm:t>
        <a:bodyPr/>
        <a:lstStyle/>
        <a:p>
          <a:r>
            <a:rPr lang="hy-AM" sz="1600" dirty="0" smtClean="0">
              <a:latin typeface="GHEA Grapalat" pitchFamily="50" charset="0"/>
            </a:rPr>
            <a:t>Ստվերային տնտեսության կրճատմանը</a:t>
          </a:r>
          <a:endParaRPr lang="en-US" sz="1600" dirty="0">
            <a:latin typeface="GHEA Grapalat" pitchFamily="50" charset="0"/>
          </a:endParaRPr>
        </a:p>
      </dgm:t>
    </dgm:pt>
    <dgm:pt modelId="{61F3E92B-3C29-4003-970D-EE69D8FAADB3}" type="parTrans" cxnId="{E95B4EE1-0610-4BF4-8976-42A67BE1A0ED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AC21F71B-BA9A-48A3-B56C-370B91626855}" type="sibTrans" cxnId="{E95B4EE1-0610-4BF4-8976-42A67BE1A0ED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BFB17410-5455-4D70-9385-E2D18D400A3F}">
      <dgm:prSet phldrT="[Text]" custT="1"/>
      <dgm:spPr/>
      <dgm:t>
        <a:bodyPr/>
        <a:lstStyle/>
        <a:p>
          <a:r>
            <a:rPr lang="en-US" sz="1600" dirty="0" err="1" smtClean="0">
              <a:latin typeface="GHEA Grapalat" pitchFamily="50" charset="0"/>
            </a:rPr>
            <a:t>Հետագա</a:t>
          </a:r>
          <a:r>
            <a:rPr lang="en-US" sz="1600" dirty="0" smtClean="0">
              <a:latin typeface="GHEA Grapalat" pitchFamily="50" charset="0"/>
            </a:rPr>
            <a:t> </a:t>
          </a:r>
          <a:r>
            <a:rPr lang="en-US" sz="1600" dirty="0" err="1" smtClean="0">
              <a:latin typeface="GHEA Grapalat" pitchFamily="50" charset="0"/>
            </a:rPr>
            <a:t>տնտեսական</a:t>
          </a:r>
          <a:r>
            <a:rPr lang="en-US" sz="1600" dirty="0" smtClean="0">
              <a:latin typeface="GHEA Grapalat" pitchFamily="50" charset="0"/>
            </a:rPr>
            <a:t> </a:t>
          </a:r>
          <a:r>
            <a:rPr lang="en-US" sz="1600" dirty="0" err="1" smtClean="0">
              <a:latin typeface="GHEA Grapalat" pitchFamily="50" charset="0"/>
            </a:rPr>
            <a:t>զարգացումների</a:t>
          </a:r>
          <a:r>
            <a:rPr lang="en-US" sz="1600" dirty="0" smtClean="0">
              <a:latin typeface="GHEA Grapalat" pitchFamily="50" charset="0"/>
            </a:rPr>
            <a:t> </a:t>
          </a:r>
          <a:r>
            <a:rPr lang="en-US" sz="1600" dirty="0" err="1" smtClean="0">
              <a:latin typeface="GHEA Grapalat" pitchFamily="50" charset="0"/>
            </a:rPr>
            <a:t>մեկնարկը</a:t>
          </a:r>
          <a:endParaRPr lang="en-US" sz="1600" dirty="0">
            <a:latin typeface="GHEA Grapalat" pitchFamily="50" charset="0"/>
          </a:endParaRPr>
        </a:p>
      </dgm:t>
    </dgm:pt>
    <dgm:pt modelId="{15D47B4C-C493-4747-AF35-28BE1734FFE7}" type="parTrans" cxnId="{E37D44F1-54F9-4772-B7BB-120828C75258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4D9DDE0B-FEF9-4DBF-9DE3-A7CF6759E2C0}" type="sibTrans" cxnId="{E37D44F1-54F9-4772-B7BB-120828C75258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F228C638-AD76-4769-95B9-4023B4591B68}">
      <dgm:prSet phldrT="[Text]" custT="1"/>
      <dgm:spPr/>
      <dgm:t>
        <a:bodyPr/>
        <a:lstStyle/>
        <a:p>
          <a:r>
            <a:rPr lang="hy-AM" sz="1600" dirty="0" smtClean="0">
              <a:latin typeface="GHEA Grapalat" pitchFamily="50" charset="0"/>
            </a:rPr>
            <a:t>Երկրի անվտանգության բարձրացումը</a:t>
          </a:r>
          <a:endParaRPr lang="en-US" sz="1600" dirty="0">
            <a:latin typeface="GHEA Grapalat" pitchFamily="50" charset="0"/>
          </a:endParaRPr>
        </a:p>
      </dgm:t>
    </dgm:pt>
    <dgm:pt modelId="{01679A58-72F5-47F1-B33F-218CC02B203D}" type="parTrans" cxnId="{40487D48-BE10-4AFA-916F-06AC45C0D415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322D31A4-F57D-487B-AC4A-9BA486FE3C63}" type="sibTrans" cxnId="{40487D48-BE10-4AFA-916F-06AC45C0D415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47787E4E-928D-4176-B803-903D0DBECDF7}">
      <dgm:prSet phldrT="[Text]" custT="1"/>
      <dgm:spPr/>
      <dgm:t>
        <a:bodyPr/>
        <a:lstStyle/>
        <a:p>
          <a:r>
            <a:rPr lang="hy-AM" sz="1600" dirty="0" smtClean="0">
              <a:latin typeface="GHEA Grapalat" pitchFamily="50" charset="0"/>
            </a:rPr>
            <a:t>Սոցիալական նպատակայնությունը</a:t>
          </a:r>
          <a:endParaRPr lang="en-US" sz="1600" dirty="0">
            <a:latin typeface="GHEA Grapalat" pitchFamily="50" charset="0"/>
          </a:endParaRPr>
        </a:p>
      </dgm:t>
    </dgm:pt>
    <dgm:pt modelId="{F0EE832B-EAFF-41D7-88F5-16F66E879E07}" type="parTrans" cxnId="{993CB96C-ACC5-4D58-AE33-1FB1D42BBBA6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DEACF440-1530-4BCA-BFA2-642A9471CE6B}" type="sibTrans" cxnId="{993CB96C-ACC5-4D58-AE33-1FB1D42BBBA6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3062138E-3B1D-4F94-9597-45FF93BFDDE2}">
      <dgm:prSet phldrT="[Text]" custT="1"/>
      <dgm:spPr/>
      <dgm:t>
        <a:bodyPr/>
        <a:lstStyle/>
        <a:p>
          <a:r>
            <a:rPr lang="hy-AM" sz="1600" dirty="0" smtClean="0">
              <a:latin typeface="GHEA Grapalat" pitchFamily="50" charset="0"/>
            </a:rPr>
            <a:t>Գործարար միջավայր</a:t>
          </a:r>
          <a:r>
            <a:rPr lang="en-US" sz="1600" dirty="0" err="1" smtClean="0">
              <a:latin typeface="GHEA Grapalat" pitchFamily="50" charset="0"/>
            </a:rPr>
            <a:t>ում</a:t>
          </a:r>
          <a:r>
            <a:rPr lang="en-US" sz="1600" dirty="0" smtClean="0">
              <a:latin typeface="GHEA Grapalat" pitchFamily="50" charset="0"/>
            </a:rPr>
            <a:t> </a:t>
          </a:r>
          <a:r>
            <a:rPr lang="en-US" sz="1600" dirty="0" err="1" smtClean="0">
              <a:latin typeface="GHEA Grapalat" pitchFamily="50" charset="0"/>
            </a:rPr>
            <a:t>անհարկի</a:t>
          </a:r>
          <a:r>
            <a:rPr lang="en-US" sz="1600" dirty="0" smtClean="0">
              <a:latin typeface="GHEA Grapalat" pitchFamily="50" charset="0"/>
            </a:rPr>
            <a:t> </a:t>
          </a:r>
          <a:r>
            <a:rPr lang="en-US" sz="1600" dirty="0" err="1" smtClean="0">
              <a:latin typeface="GHEA Grapalat" pitchFamily="50" charset="0"/>
            </a:rPr>
            <a:t>խեղումների</a:t>
          </a:r>
          <a:r>
            <a:rPr lang="en-US" sz="1600" dirty="0" smtClean="0">
              <a:latin typeface="GHEA Grapalat" pitchFamily="50" charset="0"/>
            </a:rPr>
            <a:t> </a:t>
          </a:r>
          <a:r>
            <a:rPr lang="en-US" sz="1600" dirty="0" err="1" smtClean="0">
              <a:latin typeface="GHEA Grapalat" pitchFamily="50" charset="0"/>
            </a:rPr>
            <a:t>բացառմանը</a:t>
          </a:r>
          <a:endParaRPr lang="en-US" sz="1600" dirty="0">
            <a:latin typeface="GHEA Grapalat" pitchFamily="50" charset="0"/>
          </a:endParaRPr>
        </a:p>
      </dgm:t>
    </dgm:pt>
    <dgm:pt modelId="{979CCE55-BC3E-4F00-AA40-9ECA868A97E7}" type="parTrans" cxnId="{2C972AB5-CAF2-416C-B9A3-4308E2CE9AE5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72D7431F-E285-4C2A-A770-D28B28DCCA82}" type="sibTrans" cxnId="{2C972AB5-CAF2-416C-B9A3-4308E2CE9AE5}">
      <dgm:prSet/>
      <dgm:spPr/>
      <dgm:t>
        <a:bodyPr/>
        <a:lstStyle/>
        <a:p>
          <a:endParaRPr lang="en-US">
            <a:latin typeface="GHEA Grapalat" pitchFamily="50" charset="0"/>
          </a:endParaRPr>
        </a:p>
      </dgm:t>
    </dgm:pt>
    <dgm:pt modelId="{362E2597-0485-46DD-B8B8-B84F51C59D50}">
      <dgm:prSet phldrT="[Text]" custT="1"/>
      <dgm:spPr/>
      <dgm:t>
        <a:bodyPr/>
        <a:lstStyle/>
        <a:p>
          <a:r>
            <a:rPr lang="hy-AM" sz="1600" dirty="0" smtClean="0">
              <a:latin typeface="GHEA Grapalat" pitchFamily="50" charset="0"/>
            </a:rPr>
            <a:t>Հարկեր/ՀՆԱ ցուցանիշի կայուն բարելավմանը</a:t>
          </a:r>
          <a:endParaRPr lang="en-US" sz="1600" dirty="0">
            <a:latin typeface="GHEA Grapalat" pitchFamily="50" charset="0"/>
          </a:endParaRPr>
        </a:p>
      </dgm:t>
    </dgm:pt>
    <dgm:pt modelId="{E0D93C71-1EB2-4160-9326-D2E0700C7813}" type="parTrans" cxnId="{14BAC697-3226-4592-B697-AEB59C56B600}">
      <dgm:prSet/>
      <dgm:spPr/>
      <dgm:t>
        <a:bodyPr/>
        <a:lstStyle/>
        <a:p>
          <a:endParaRPr lang="en-US"/>
        </a:p>
      </dgm:t>
    </dgm:pt>
    <dgm:pt modelId="{ED44BE20-D5C7-4E97-898A-F29D0831FC84}" type="sibTrans" cxnId="{14BAC697-3226-4592-B697-AEB59C56B600}">
      <dgm:prSet/>
      <dgm:spPr/>
      <dgm:t>
        <a:bodyPr/>
        <a:lstStyle/>
        <a:p>
          <a:endParaRPr lang="en-US"/>
        </a:p>
      </dgm:t>
    </dgm:pt>
    <dgm:pt modelId="{49C2EF1E-C8D0-45C2-BF90-BE326C08555D}" type="pres">
      <dgm:prSet presAssocID="{791061BC-A77C-4984-97D1-B9DA51CCD7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D9BC3C-C83A-4FA0-9C73-92305A78FEC6}" type="pres">
      <dgm:prSet presAssocID="{FF956347-0D24-4D8E-8B9B-0FEF06C0888C}" presName="composite" presStyleCnt="0"/>
      <dgm:spPr/>
    </dgm:pt>
    <dgm:pt modelId="{EBFAF18B-1FDB-4936-BEF9-DF86E45A7899}" type="pres">
      <dgm:prSet presAssocID="{FF956347-0D24-4D8E-8B9B-0FEF06C0888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C552A-9DB1-4988-BF1E-B9CEAD43CAAF}" type="pres">
      <dgm:prSet presAssocID="{FF956347-0D24-4D8E-8B9B-0FEF06C0888C}" presName="descendantText" presStyleLbl="alignAcc1" presStyleIdx="0" presStyleCnt="3" custScaleY="139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B0856-988E-472F-BC7B-472FD77905E4}" type="pres">
      <dgm:prSet presAssocID="{F0F3FED0-AF9C-4AC6-BB20-468030669181}" presName="sp" presStyleCnt="0"/>
      <dgm:spPr/>
    </dgm:pt>
    <dgm:pt modelId="{32CADD38-1833-4619-B64B-FA551C77560A}" type="pres">
      <dgm:prSet presAssocID="{5EEA401E-0F71-4707-A265-26F5E47179A2}" presName="composite" presStyleCnt="0"/>
      <dgm:spPr/>
    </dgm:pt>
    <dgm:pt modelId="{B9ED2625-B327-4F6C-B174-34F05101FBBA}" type="pres">
      <dgm:prSet presAssocID="{5EEA401E-0F71-4707-A265-26F5E47179A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510AE-EDB5-44DB-97E8-052C389790B1}" type="pres">
      <dgm:prSet presAssocID="{5EEA401E-0F71-4707-A265-26F5E47179A2}" presName="descendantText" presStyleLbl="alignAcc1" presStyleIdx="1" presStyleCnt="3" custScaleY="144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98921-65BB-462C-83FD-2725493E5FAC}" type="pres">
      <dgm:prSet presAssocID="{6654A20B-F139-4870-8C72-40D53F655847}" presName="sp" presStyleCnt="0"/>
      <dgm:spPr/>
    </dgm:pt>
    <dgm:pt modelId="{ECF66D28-CDA2-4AC5-B487-5301E877C418}" type="pres">
      <dgm:prSet presAssocID="{76CFF13A-8244-4A2E-ABF1-055FF66C02EF}" presName="composite" presStyleCnt="0"/>
      <dgm:spPr/>
    </dgm:pt>
    <dgm:pt modelId="{3AA07828-ADDF-4BAD-A4C6-ACC8D98CD31A}" type="pres">
      <dgm:prSet presAssocID="{76CFF13A-8244-4A2E-ABF1-055FF66C02E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F8F41-1532-4E3D-B447-4ED89A754A3C}" type="pres">
      <dgm:prSet presAssocID="{76CFF13A-8244-4A2E-ABF1-055FF66C02EF}" presName="descendantText" presStyleLbl="alignAcc1" presStyleIdx="2" presStyleCnt="3" custScaleY="132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1EA42E-DA66-40B0-B2D6-AF87C325BADB}" srcId="{FF956347-0D24-4D8E-8B9B-0FEF06C0888C}" destId="{707A4966-AEC6-40DA-93A8-79B3E0CC61A0}" srcOrd="0" destOrd="0" parTransId="{9E327BE6-998E-4934-8BDA-8D0FE975BD3E}" sibTransId="{7D2B7C96-0BA4-4DED-8B93-C243714DBEFB}"/>
    <dgm:cxn modelId="{00FF8356-CB37-4769-A662-128AB2ECE56B}" type="presOf" srcId="{707A4966-AEC6-40DA-93A8-79B3E0CC61A0}" destId="{057C552A-9DB1-4988-BF1E-B9CEAD43CAAF}" srcOrd="0" destOrd="0" presId="urn:microsoft.com/office/officeart/2005/8/layout/chevron2"/>
    <dgm:cxn modelId="{92D669A4-5063-48E9-963E-6340CA76F3AF}" type="presOf" srcId="{3062138E-3B1D-4F94-9597-45FF93BFDDE2}" destId="{109F8F41-1532-4E3D-B447-4ED89A754A3C}" srcOrd="0" destOrd="2" presId="urn:microsoft.com/office/officeart/2005/8/layout/chevron2"/>
    <dgm:cxn modelId="{3DB4240D-8E6D-4D3C-A4AB-13F98C88B11F}" srcId="{791061BC-A77C-4984-97D1-B9DA51CCD778}" destId="{FF956347-0D24-4D8E-8B9B-0FEF06C0888C}" srcOrd="0" destOrd="0" parTransId="{2F26C4BA-7AC7-4007-BFA5-1845490F9A9E}" sibTransId="{F0F3FED0-AF9C-4AC6-BB20-468030669181}"/>
    <dgm:cxn modelId="{7DCCB72D-49E8-4762-9A2E-490FD30049EA}" type="presOf" srcId="{FF956347-0D24-4D8E-8B9B-0FEF06C0888C}" destId="{EBFAF18B-1FDB-4936-BEF9-DF86E45A7899}" srcOrd="0" destOrd="0" presId="urn:microsoft.com/office/officeart/2005/8/layout/chevron2"/>
    <dgm:cxn modelId="{E95B4EE1-0610-4BF4-8976-42A67BE1A0ED}" srcId="{F4431D31-91DC-4914-8DD2-2EF3F8B1D40D}" destId="{2316792E-D785-46AC-AF49-5D14F763EB15}" srcOrd="0" destOrd="0" parTransId="{61F3E92B-3C29-4003-970D-EE69D8FAADB3}" sibTransId="{AC21F71B-BA9A-48A3-B56C-370B91626855}"/>
    <dgm:cxn modelId="{079389DA-310B-4358-A2CA-42A90F0FA100}" type="presOf" srcId="{F4431D31-91DC-4914-8DD2-2EF3F8B1D40D}" destId="{109F8F41-1532-4E3D-B447-4ED89A754A3C}" srcOrd="0" destOrd="0" presId="urn:microsoft.com/office/officeart/2005/8/layout/chevron2"/>
    <dgm:cxn modelId="{67384EC2-20A3-4D2E-BFC6-65A9512037C0}" type="presOf" srcId="{362E2597-0485-46DD-B8B8-B84F51C59D50}" destId="{109F8F41-1532-4E3D-B447-4ED89A754A3C}" srcOrd="0" destOrd="3" presId="urn:microsoft.com/office/officeart/2005/8/layout/chevron2"/>
    <dgm:cxn modelId="{14BAC697-3226-4592-B697-AEB59C56B600}" srcId="{F4431D31-91DC-4914-8DD2-2EF3F8B1D40D}" destId="{362E2597-0485-46DD-B8B8-B84F51C59D50}" srcOrd="2" destOrd="0" parTransId="{E0D93C71-1EB2-4160-9326-D2E0700C7813}" sibTransId="{ED44BE20-D5C7-4E97-898A-F29D0831FC84}"/>
    <dgm:cxn modelId="{214ABAFF-84A7-4CD9-B39C-9987ED39821D}" type="presOf" srcId="{791061BC-A77C-4984-97D1-B9DA51CCD778}" destId="{49C2EF1E-C8D0-45C2-BF90-BE326C08555D}" srcOrd="0" destOrd="0" presId="urn:microsoft.com/office/officeart/2005/8/layout/chevron2"/>
    <dgm:cxn modelId="{D50B8F29-A61C-4405-9697-92BF4EFB07EC}" type="presOf" srcId="{F228C638-AD76-4769-95B9-4023B4591B68}" destId="{36A510AE-EDB5-44DB-97E8-052C389790B1}" srcOrd="0" destOrd="2" presId="urn:microsoft.com/office/officeart/2005/8/layout/chevron2"/>
    <dgm:cxn modelId="{BFD1CA8A-65E3-4A16-80C9-C98BC21C4F7B}" type="presOf" srcId="{CB1087C0-287A-4E03-A016-FA53AED228FE}" destId="{057C552A-9DB1-4988-BF1E-B9CEAD43CAAF}" srcOrd="0" destOrd="2" presId="urn:microsoft.com/office/officeart/2005/8/layout/chevron2"/>
    <dgm:cxn modelId="{1AF38192-32FA-4CD0-960B-DA8E4DD1EC77}" srcId="{791061BC-A77C-4984-97D1-B9DA51CCD778}" destId="{76CFF13A-8244-4A2E-ABF1-055FF66C02EF}" srcOrd="2" destOrd="0" parTransId="{078EBD22-D617-4ACF-B0AA-2A3D7EFE619C}" sibTransId="{38B17A27-BA44-4B70-BB3D-DE85ED1F9E82}"/>
    <dgm:cxn modelId="{DF756E5F-19A3-4678-99EC-CA2DBC5B562E}" type="presOf" srcId="{5EEA401E-0F71-4707-A265-26F5E47179A2}" destId="{B9ED2625-B327-4F6C-B174-34F05101FBBA}" srcOrd="0" destOrd="0" presId="urn:microsoft.com/office/officeart/2005/8/layout/chevron2"/>
    <dgm:cxn modelId="{4999EEE5-F5CE-492B-BF37-7C2EF5292EDD}" type="presOf" srcId="{2316792E-D785-46AC-AF49-5D14F763EB15}" destId="{109F8F41-1532-4E3D-B447-4ED89A754A3C}" srcOrd="0" destOrd="1" presId="urn:microsoft.com/office/officeart/2005/8/layout/chevron2"/>
    <dgm:cxn modelId="{89FBFF28-9140-40DC-9B5B-BC5A6A3CFD3E}" type="presOf" srcId="{C0BE2EC7-BF80-42FD-9E1C-7397FAF53ED7}" destId="{36A510AE-EDB5-44DB-97E8-052C389790B1}" srcOrd="0" destOrd="0" presId="urn:microsoft.com/office/officeart/2005/8/layout/chevron2"/>
    <dgm:cxn modelId="{49368C03-2B11-41D4-9303-B20EABF4809A}" srcId="{791061BC-A77C-4984-97D1-B9DA51CCD778}" destId="{5EEA401E-0F71-4707-A265-26F5E47179A2}" srcOrd="1" destOrd="0" parTransId="{9AF83757-9724-4FED-AFC6-52699728AF06}" sibTransId="{6654A20B-F139-4870-8C72-40D53F655847}"/>
    <dgm:cxn modelId="{E37D44F1-54F9-4772-B7BB-120828C75258}" srcId="{707A4966-AEC6-40DA-93A8-79B3E0CC61A0}" destId="{BFB17410-5455-4D70-9385-E2D18D400A3F}" srcOrd="0" destOrd="0" parTransId="{15D47B4C-C493-4747-AF35-28BE1734FFE7}" sibTransId="{4D9DDE0B-FEF9-4DBF-9DE3-A7CF6759E2C0}"/>
    <dgm:cxn modelId="{AC617612-0E05-49A6-ACDB-76EBD5870CF0}" srcId="{707A4966-AEC6-40DA-93A8-79B3E0CC61A0}" destId="{CB1087C0-287A-4E03-A016-FA53AED228FE}" srcOrd="1" destOrd="0" parTransId="{F1F1CEB9-16EF-447D-8645-1F02DBD64D5E}" sibTransId="{BFD20B3F-9FDB-47F4-9571-D71829C1AA3B}"/>
    <dgm:cxn modelId="{C92243CD-8AFF-4138-BD39-BEE1674268F8}" srcId="{5EEA401E-0F71-4707-A265-26F5E47179A2}" destId="{C0BE2EC7-BF80-42FD-9E1C-7397FAF53ED7}" srcOrd="0" destOrd="0" parTransId="{738882B4-CBEA-4477-9AFF-D5C340390D7C}" sibTransId="{37540054-8EDD-4FED-9DD1-9204B915995C}"/>
    <dgm:cxn modelId="{9940D522-C3E5-4D88-A5C6-45884B993B63}" type="presOf" srcId="{BFB17410-5455-4D70-9385-E2D18D400A3F}" destId="{057C552A-9DB1-4988-BF1E-B9CEAD43CAAF}" srcOrd="0" destOrd="1" presId="urn:microsoft.com/office/officeart/2005/8/layout/chevron2"/>
    <dgm:cxn modelId="{5EDFB136-1C75-487A-8A82-EB46245594F5}" type="presOf" srcId="{76CFF13A-8244-4A2E-ABF1-055FF66C02EF}" destId="{3AA07828-ADDF-4BAD-A4C6-ACC8D98CD31A}" srcOrd="0" destOrd="0" presId="urn:microsoft.com/office/officeart/2005/8/layout/chevron2"/>
    <dgm:cxn modelId="{993CB96C-ACC5-4D58-AE33-1FB1D42BBBA6}" srcId="{C0BE2EC7-BF80-42FD-9E1C-7397FAF53ED7}" destId="{47787E4E-928D-4176-B803-903D0DBECDF7}" srcOrd="2" destOrd="0" parTransId="{F0EE832B-EAFF-41D7-88F5-16F66E879E07}" sibTransId="{DEACF440-1530-4BCA-BFA2-642A9471CE6B}"/>
    <dgm:cxn modelId="{3DF2E142-3AA8-4FF9-8F4E-14FDF65C9B30}" type="presOf" srcId="{47787E4E-928D-4176-B803-903D0DBECDF7}" destId="{36A510AE-EDB5-44DB-97E8-052C389790B1}" srcOrd="0" destOrd="3" presId="urn:microsoft.com/office/officeart/2005/8/layout/chevron2"/>
    <dgm:cxn modelId="{2C972AB5-CAF2-416C-B9A3-4308E2CE9AE5}" srcId="{F4431D31-91DC-4914-8DD2-2EF3F8B1D40D}" destId="{3062138E-3B1D-4F94-9597-45FF93BFDDE2}" srcOrd="1" destOrd="0" parTransId="{979CCE55-BC3E-4F00-AA40-9ECA868A97E7}" sibTransId="{72D7431F-E285-4C2A-A770-D28B28DCCA82}"/>
    <dgm:cxn modelId="{91D3D4FF-FD5D-42EA-A23A-4B7A3B1C6866}" srcId="{76CFF13A-8244-4A2E-ABF1-055FF66C02EF}" destId="{F4431D31-91DC-4914-8DD2-2EF3F8B1D40D}" srcOrd="0" destOrd="0" parTransId="{A88EA950-4E7C-454D-9988-35F794934FDD}" sibTransId="{5FEDC5B1-A85D-47B0-8B27-7CA89EB0E294}"/>
    <dgm:cxn modelId="{40487D48-BE10-4AFA-916F-06AC45C0D415}" srcId="{C0BE2EC7-BF80-42FD-9E1C-7397FAF53ED7}" destId="{F228C638-AD76-4769-95B9-4023B4591B68}" srcOrd="1" destOrd="0" parTransId="{01679A58-72F5-47F1-B33F-218CC02B203D}" sibTransId="{322D31A4-F57D-487B-AC4A-9BA486FE3C63}"/>
    <dgm:cxn modelId="{355CCAF4-CB82-4196-A919-7DFEDBDD794E}" srcId="{C0BE2EC7-BF80-42FD-9E1C-7397FAF53ED7}" destId="{9C337C47-FC7A-4EB0-BE78-A5A6B28FCD48}" srcOrd="0" destOrd="0" parTransId="{77891682-4CA7-4914-A10E-265D45D73DF5}" sibTransId="{E6773911-34AB-4423-A2FF-1C2A188EC1D8}"/>
    <dgm:cxn modelId="{0698CBF8-9964-4E1F-B49A-AF41B572A32D}" type="presOf" srcId="{9C337C47-FC7A-4EB0-BE78-A5A6B28FCD48}" destId="{36A510AE-EDB5-44DB-97E8-052C389790B1}" srcOrd="0" destOrd="1" presId="urn:microsoft.com/office/officeart/2005/8/layout/chevron2"/>
    <dgm:cxn modelId="{A2613D99-8A1C-468D-A118-EB1BBB04572F}" type="presParOf" srcId="{49C2EF1E-C8D0-45C2-BF90-BE326C08555D}" destId="{15D9BC3C-C83A-4FA0-9C73-92305A78FEC6}" srcOrd="0" destOrd="0" presId="urn:microsoft.com/office/officeart/2005/8/layout/chevron2"/>
    <dgm:cxn modelId="{5F3CD4F8-CFD1-48B7-80FB-A5ADAA9E7878}" type="presParOf" srcId="{15D9BC3C-C83A-4FA0-9C73-92305A78FEC6}" destId="{EBFAF18B-1FDB-4936-BEF9-DF86E45A7899}" srcOrd="0" destOrd="0" presId="urn:microsoft.com/office/officeart/2005/8/layout/chevron2"/>
    <dgm:cxn modelId="{2266A7CD-67A8-4C7E-BFD6-10E528A8C765}" type="presParOf" srcId="{15D9BC3C-C83A-4FA0-9C73-92305A78FEC6}" destId="{057C552A-9DB1-4988-BF1E-B9CEAD43CAAF}" srcOrd="1" destOrd="0" presId="urn:microsoft.com/office/officeart/2005/8/layout/chevron2"/>
    <dgm:cxn modelId="{DA878C60-1303-4085-B420-D27F311DB0F4}" type="presParOf" srcId="{49C2EF1E-C8D0-45C2-BF90-BE326C08555D}" destId="{178B0856-988E-472F-BC7B-472FD77905E4}" srcOrd="1" destOrd="0" presId="urn:microsoft.com/office/officeart/2005/8/layout/chevron2"/>
    <dgm:cxn modelId="{08256FF8-280A-43BE-9A29-85E5DEF592E4}" type="presParOf" srcId="{49C2EF1E-C8D0-45C2-BF90-BE326C08555D}" destId="{32CADD38-1833-4619-B64B-FA551C77560A}" srcOrd="2" destOrd="0" presId="urn:microsoft.com/office/officeart/2005/8/layout/chevron2"/>
    <dgm:cxn modelId="{B56F3873-17AB-4E99-BD75-555D9F8E22DB}" type="presParOf" srcId="{32CADD38-1833-4619-B64B-FA551C77560A}" destId="{B9ED2625-B327-4F6C-B174-34F05101FBBA}" srcOrd="0" destOrd="0" presId="urn:microsoft.com/office/officeart/2005/8/layout/chevron2"/>
    <dgm:cxn modelId="{49742044-2B57-4E33-8B46-1C21E9B86757}" type="presParOf" srcId="{32CADD38-1833-4619-B64B-FA551C77560A}" destId="{36A510AE-EDB5-44DB-97E8-052C389790B1}" srcOrd="1" destOrd="0" presId="urn:microsoft.com/office/officeart/2005/8/layout/chevron2"/>
    <dgm:cxn modelId="{3DEA3BD1-EA30-47B4-A575-5C82ECDD766C}" type="presParOf" srcId="{49C2EF1E-C8D0-45C2-BF90-BE326C08555D}" destId="{22198921-65BB-462C-83FD-2725493E5FAC}" srcOrd="3" destOrd="0" presId="urn:microsoft.com/office/officeart/2005/8/layout/chevron2"/>
    <dgm:cxn modelId="{193607D2-33A8-4F81-85DF-89DD3DED38E3}" type="presParOf" srcId="{49C2EF1E-C8D0-45C2-BF90-BE326C08555D}" destId="{ECF66D28-CDA2-4AC5-B487-5301E877C418}" srcOrd="4" destOrd="0" presId="urn:microsoft.com/office/officeart/2005/8/layout/chevron2"/>
    <dgm:cxn modelId="{9775A202-426B-4831-83C2-67A1F81A4339}" type="presParOf" srcId="{ECF66D28-CDA2-4AC5-B487-5301E877C418}" destId="{3AA07828-ADDF-4BAD-A4C6-ACC8D98CD31A}" srcOrd="0" destOrd="0" presId="urn:microsoft.com/office/officeart/2005/8/layout/chevron2"/>
    <dgm:cxn modelId="{BBC8F3BA-3702-413B-A11A-E405BACB2D31}" type="presParOf" srcId="{ECF66D28-CDA2-4AC5-B487-5301E877C418}" destId="{109F8F41-1532-4E3D-B447-4ED89A754A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95EFD8-4CFF-924B-88E9-BC68DADCC35C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F4D8A5-BB1C-8C47-BE49-EADB3E1C3863}" type="pres">
      <dgm:prSet presAssocID="{3D95EFD8-4CFF-924B-88E9-BC68DADCC35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B0B486E1-ABAF-4D67-B324-A177274BCCAB}" type="presOf" srcId="{3D95EFD8-4CFF-924B-88E9-BC68DADCC35C}" destId="{2FF4D8A5-BB1C-8C47-BE49-EADB3E1C386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95EFD8-4CFF-924B-88E9-BC68DADCC35C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F4D8A5-BB1C-8C47-BE49-EADB3E1C3863}" type="pres">
      <dgm:prSet presAssocID="{3D95EFD8-4CFF-924B-88E9-BC68DADCC35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8B471323-5959-46B2-926A-BB97541F492D}" type="presOf" srcId="{3D95EFD8-4CFF-924B-88E9-BC68DADCC35C}" destId="{2FF4D8A5-BB1C-8C47-BE49-EADB3E1C386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AF18B-1FDB-4936-BEF9-DF86E45A7899}">
      <dsp:nvSpPr>
        <dsp:cNvPr id="0" name=""/>
        <dsp:cNvSpPr/>
      </dsp:nvSpPr>
      <dsp:spPr>
        <a:xfrm rot="5400000">
          <a:off x="-215921" y="401697"/>
          <a:ext cx="1439475" cy="10076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500" kern="1200" dirty="0" smtClean="0">
              <a:latin typeface="GHEA Grapalat" pitchFamily="50" charset="0"/>
            </a:rPr>
            <a:t>1.</a:t>
          </a:r>
          <a:endParaRPr lang="en-US" sz="2500" kern="1200" dirty="0">
            <a:latin typeface="GHEA Grapalat" pitchFamily="50" charset="0"/>
          </a:endParaRPr>
        </a:p>
      </dsp:txBody>
      <dsp:txXfrm rot="-5400000">
        <a:off x="1" y="689591"/>
        <a:ext cx="1007632" cy="431843"/>
      </dsp:txXfrm>
    </dsp:sp>
    <dsp:sp modelId="{057C552A-9DB1-4988-BF1E-B9CEAD43CAAF}">
      <dsp:nvSpPr>
        <dsp:cNvPr id="0" name=""/>
        <dsp:cNvSpPr/>
      </dsp:nvSpPr>
      <dsp:spPr>
        <a:xfrm rot="5400000">
          <a:off x="4309903" y="-3300032"/>
          <a:ext cx="1303225" cy="7907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>
              <a:latin typeface="GHEA Grapalat" pitchFamily="50" charset="0"/>
            </a:rPr>
            <a:t>Տնտեսական</a:t>
          </a:r>
          <a:r>
            <a:rPr lang="en-US" sz="1800" b="1" kern="1200" dirty="0" smtClean="0">
              <a:latin typeface="GHEA Grapalat" pitchFamily="50" charset="0"/>
            </a:rPr>
            <a:t> </a:t>
          </a:r>
          <a:r>
            <a:rPr lang="en-US" sz="1800" b="1" kern="1200" dirty="0" err="1" smtClean="0">
              <a:latin typeface="GHEA Grapalat" pitchFamily="50" charset="0"/>
            </a:rPr>
            <a:t>աճին</a:t>
          </a:r>
          <a:r>
            <a:rPr lang="en-US" sz="1800" b="1" kern="1200" dirty="0" smtClean="0">
              <a:latin typeface="GHEA Grapalat" pitchFamily="50" charset="0"/>
            </a:rPr>
            <a:t> </a:t>
          </a:r>
          <a:r>
            <a:rPr lang="en-US" sz="1800" b="1" kern="1200" dirty="0" err="1" smtClean="0">
              <a:latin typeface="GHEA Grapalat" pitchFamily="50" charset="0"/>
            </a:rPr>
            <a:t>միտված</a:t>
          </a:r>
          <a:r>
            <a:rPr lang="en-US" sz="1800" b="1" kern="1200" dirty="0" smtClean="0">
              <a:latin typeface="GHEA Grapalat" pitchFamily="50" charset="0"/>
            </a:rPr>
            <a:t> </a:t>
          </a:r>
          <a:r>
            <a:rPr lang="en-US" sz="1800" b="1" kern="1200" dirty="0" err="1" smtClean="0">
              <a:latin typeface="GHEA Grapalat" pitchFamily="50" charset="0"/>
            </a:rPr>
            <a:t>հարկաբյուջետային</a:t>
          </a:r>
          <a:r>
            <a:rPr lang="en-US" sz="1800" b="1" kern="1200" dirty="0" smtClean="0">
              <a:latin typeface="GHEA Grapalat" pitchFamily="50" charset="0"/>
            </a:rPr>
            <a:t> </a:t>
          </a:r>
          <a:r>
            <a:rPr lang="en-US" sz="1800" b="1" kern="1200" dirty="0" err="1" smtClean="0">
              <a:latin typeface="GHEA Grapalat" pitchFamily="50" charset="0"/>
            </a:rPr>
            <a:t>քաղաքականություն</a:t>
          </a:r>
          <a:r>
            <a:rPr lang="en-US" sz="1800" b="1" kern="1200" dirty="0" smtClean="0">
              <a:latin typeface="GHEA Grapalat" pitchFamily="50" charset="0"/>
            </a:rPr>
            <a:t>, </a:t>
          </a:r>
          <a:r>
            <a:rPr lang="en-US" sz="1800" b="0" kern="1200" dirty="0" err="1" smtClean="0">
              <a:latin typeface="GHEA Grapalat" pitchFamily="50" charset="0"/>
            </a:rPr>
            <a:t>որը</a:t>
          </a:r>
          <a:r>
            <a:rPr lang="en-US" sz="1800" b="0" kern="1200" dirty="0" smtClean="0">
              <a:latin typeface="GHEA Grapalat" pitchFamily="50" charset="0"/>
            </a:rPr>
            <a:t> </a:t>
          </a:r>
          <a:r>
            <a:rPr lang="en-US" sz="1800" b="0" kern="1200" dirty="0" err="1" smtClean="0">
              <a:latin typeface="GHEA Grapalat" pitchFamily="50" charset="0"/>
            </a:rPr>
            <a:t>կապահովի</a:t>
          </a:r>
          <a:r>
            <a:rPr lang="en-US" sz="1800" b="0" kern="1200" dirty="0" smtClean="0">
              <a:latin typeface="GHEA Grapalat" pitchFamily="50" charset="0"/>
            </a:rPr>
            <a:t>.</a:t>
          </a:r>
          <a:endParaRPr lang="en-US" sz="1800" b="0" kern="1200" dirty="0">
            <a:latin typeface="GHEA Grapalat" pitchFamily="50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GHEA Grapalat" pitchFamily="50" charset="0"/>
            </a:rPr>
            <a:t>Հետագա</a:t>
          </a:r>
          <a:r>
            <a:rPr lang="en-US" sz="1600" kern="1200" dirty="0" smtClean="0">
              <a:latin typeface="GHEA Grapalat" pitchFamily="50" charset="0"/>
            </a:rPr>
            <a:t> </a:t>
          </a:r>
          <a:r>
            <a:rPr lang="en-US" sz="1600" kern="1200" dirty="0" err="1" smtClean="0">
              <a:latin typeface="GHEA Grapalat" pitchFamily="50" charset="0"/>
            </a:rPr>
            <a:t>տնտեսական</a:t>
          </a:r>
          <a:r>
            <a:rPr lang="en-US" sz="1600" kern="1200" dirty="0" smtClean="0">
              <a:latin typeface="GHEA Grapalat" pitchFamily="50" charset="0"/>
            </a:rPr>
            <a:t> </a:t>
          </a:r>
          <a:r>
            <a:rPr lang="en-US" sz="1600" kern="1200" dirty="0" err="1" smtClean="0">
              <a:latin typeface="GHEA Grapalat" pitchFamily="50" charset="0"/>
            </a:rPr>
            <a:t>զարգացումների</a:t>
          </a:r>
          <a:r>
            <a:rPr lang="en-US" sz="1600" kern="1200" dirty="0" smtClean="0">
              <a:latin typeface="GHEA Grapalat" pitchFamily="50" charset="0"/>
            </a:rPr>
            <a:t> </a:t>
          </a:r>
          <a:r>
            <a:rPr lang="en-US" sz="1600" kern="1200" dirty="0" err="1" smtClean="0">
              <a:latin typeface="GHEA Grapalat" pitchFamily="50" charset="0"/>
            </a:rPr>
            <a:t>մեկնարկը</a:t>
          </a:r>
          <a:endParaRPr lang="en-US" sz="1600" kern="1200" dirty="0">
            <a:latin typeface="GHEA Grapalat" pitchFamily="50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GHEA Grapalat" pitchFamily="50" charset="0"/>
            </a:rPr>
            <a:t>Հիմքեր</a:t>
          </a:r>
          <a:r>
            <a:rPr lang="en-US" sz="1600" kern="1200" dirty="0" smtClean="0">
              <a:latin typeface="GHEA Grapalat" pitchFamily="50" charset="0"/>
            </a:rPr>
            <a:t> </a:t>
          </a:r>
          <a:r>
            <a:rPr lang="en-US" sz="1600" kern="1200" dirty="0" err="1" smtClean="0">
              <a:latin typeface="GHEA Grapalat" pitchFamily="50" charset="0"/>
            </a:rPr>
            <a:t>կստեղծի</a:t>
          </a:r>
          <a:r>
            <a:rPr lang="en-US" sz="1600" kern="1200" dirty="0" smtClean="0">
              <a:latin typeface="GHEA Grapalat" pitchFamily="50" charset="0"/>
            </a:rPr>
            <a:t> </a:t>
          </a:r>
          <a:r>
            <a:rPr lang="hy-AM" sz="1600" kern="1200" dirty="0" smtClean="0">
              <a:latin typeface="GHEA Grapalat" pitchFamily="50" charset="0"/>
            </a:rPr>
            <a:t>միջինում 5% տնտեսական</a:t>
          </a:r>
          <a:r>
            <a:rPr lang="en-US" sz="1600" kern="1200" dirty="0" smtClean="0">
              <a:latin typeface="GHEA Grapalat" pitchFamily="50" charset="0"/>
            </a:rPr>
            <a:t> </a:t>
          </a:r>
          <a:r>
            <a:rPr lang="en-US" sz="1600" kern="1200" dirty="0" err="1" smtClean="0">
              <a:latin typeface="GHEA Grapalat" pitchFamily="50" charset="0"/>
            </a:rPr>
            <a:t>աճի</a:t>
          </a:r>
          <a:r>
            <a:rPr lang="en-US" sz="1600" kern="1200" dirty="0" smtClean="0">
              <a:latin typeface="GHEA Grapalat" pitchFamily="50" charset="0"/>
            </a:rPr>
            <a:t> </a:t>
          </a:r>
          <a:r>
            <a:rPr lang="en-US" sz="1600" kern="1200" dirty="0" err="1" smtClean="0">
              <a:latin typeface="GHEA Grapalat" pitchFamily="50" charset="0"/>
            </a:rPr>
            <a:t>համար</a:t>
          </a:r>
          <a:r>
            <a:rPr lang="en-US" sz="1600" kern="1200" dirty="0" smtClean="0">
              <a:latin typeface="GHEA Grapalat" pitchFamily="50" charset="0"/>
            </a:rPr>
            <a:t> </a:t>
          </a:r>
          <a:endParaRPr lang="en-US" sz="1600" kern="1200" dirty="0">
            <a:latin typeface="GHEA Grapalat" pitchFamily="50" charset="0"/>
          </a:endParaRPr>
        </a:p>
      </dsp:txBody>
      <dsp:txXfrm rot="-5400000">
        <a:off x="1007632" y="65857"/>
        <a:ext cx="7844149" cy="1175989"/>
      </dsp:txXfrm>
    </dsp:sp>
    <dsp:sp modelId="{B9ED2625-B327-4F6C-B174-34F05101FBBA}">
      <dsp:nvSpPr>
        <dsp:cNvPr id="0" name=""/>
        <dsp:cNvSpPr/>
      </dsp:nvSpPr>
      <dsp:spPr>
        <a:xfrm rot="5400000">
          <a:off x="-215921" y="1878535"/>
          <a:ext cx="1439475" cy="10076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500" kern="1200" dirty="0" smtClean="0">
              <a:latin typeface="GHEA Grapalat" pitchFamily="50" charset="0"/>
            </a:rPr>
            <a:t>2.</a:t>
          </a:r>
          <a:endParaRPr lang="en-US" sz="2500" kern="1200" dirty="0">
            <a:latin typeface="GHEA Grapalat" pitchFamily="50" charset="0"/>
          </a:endParaRPr>
        </a:p>
      </dsp:txBody>
      <dsp:txXfrm rot="-5400000">
        <a:off x="1" y="2166429"/>
        <a:ext cx="1007632" cy="431843"/>
      </dsp:txXfrm>
    </dsp:sp>
    <dsp:sp modelId="{36A510AE-EDB5-44DB-97E8-052C389790B1}">
      <dsp:nvSpPr>
        <dsp:cNvPr id="0" name=""/>
        <dsp:cNvSpPr/>
      </dsp:nvSpPr>
      <dsp:spPr>
        <a:xfrm rot="5400000">
          <a:off x="4285951" y="-1823439"/>
          <a:ext cx="1351129" cy="7907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800" b="1" kern="1200" dirty="0" smtClean="0">
              <a:latin typeface="GHEA Grapalat" pitchFamily="50" charset="0"/>
            </a:rPr>
            <a:t>Կանոնների վրա հիմնված ծախսային քաղաքականություն</a:t>
          </a:r>
          <a:r>
            <a:rPr lang="hy-AM" sz="1800" kern="1200" dirty="0" smtClean="0">
              <a:latin typeface="GHEA Grapalat" pitchFamily="50" charset="0"/>
            </a:rPr>
            <a:t>, որի առանցքում դրվել են.</a:t>
          </a:r>
          <a:endParaRPr lang="en-US" sz="1800" kern="1200" dirty="0">
            <a:latin typeface="GHEA Grapalat" pitchFamily="50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600" kern="1200" dirty="0" smtClean="0">
              <a:latin typeface="GHEA Grapalat" pitchFamily="50" charset="0"/>
            </a:rPr>
            <a:t>Տնտեսական աճը</a:t>
          </a:r>
          <a:endParaRPr lang="en-US" sz="1600" kern="1200" dirty="0">
            <a:latin typeface="GHEA Grapalat" pitchFamily="50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600" kern="1200" dirty="0" smtClean="0">
              <a:latin typeface="GHEA Grapalat" pitchFamily="50" charset="0"/>
            </a:rPr>
            <a:t>Երկրի անվտանգության բարձրացումը</a:t>
          </a:r>
          <a:endParaRPr lang="en-US" sz="1600" kern="1200" dirty="0">
            <a:latin typeface="GHEA Grapalat" pitchFamily="50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600" kern="1200" dirty="0" smtClean="0">
              <a:latin typeface="GHEA Grapalat" pitchFamily="50" charset="0"/>
            </a:rPr>
            <a:t>Սոցիալական նպատակայնությունը</a:t>
          </a:r>
          <a:endParaRPr lang="en-US" sz="1600" kern="1200" dirty="0">
            <a:latin typeface="GHEA Grapalat" pitchFamily="50" charset="0"/>
          </a:endParaRPr>
        </a:p>
      </dsp:txBody>
      <dsp:txXfrm rot="-5400000">
        <a:off x="1007633" y="1520836"/>
        <a:ext cx="7841810" cy="1219215"/>
      </dsp:txXfrm>
    </dsp:sp>
    <dsp:sp modelId="{3AA07828-ADDF-4BAD-A4C6-ACC8D98CD31A}">
      <dsp:nvSpPr>
        <dsp:cNvPr id="0" name=""/>
        <dsp:cNvSpPr/>
      </dsp:nvSpPr>
      <dsp:spPr>
        <a:xfrm rot="5400000">
          <a:off x="-215921" y="3300170"/>
          <a:ext cx="1439475" cy="10076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500" kern="1200" dirty="0" smtClean="0">
              <a:latin typeface="GHEA Grapalat" pitchFamily="50" charset="0"/>
            </a:rPr>
            <a:t>3.</a:t>
          </a:r>
          <a:endParaRPr lang="en-US" sz="2500" kern="1200" dirty="0">
            <a:latin typeface="GHEA Grapalat" pitchFamily="50" charset="0"/>
          </a:endParaRPr>
        </a:p>
      </dsp:txBody>
      <dsp:txXfrm rot="-5400000">
        <a:off x="1" y="3588064"/>
        <a:ext cx="1007632" cy="431843"/>
      </dsp:txXfrm>
    </dsp:sp>
    <dsp:sp modelId="{109F8F41-1532-4E3D-B447-4ED89A754A3C}">
      <dsp:nvSpPr>
        <dsp:cNvPr id="0" name=""/>
        <dsp:cNvSpPr/>
      </dsp:nvSpPr>
      <dsp:spPr>
        <a:xfrm rot="5400000">
          <a:off x="4341155" y="-401805"/>
          <a:ext cx="1240721" cy="7907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800" b="1" kern="1200" dirty="0" smtClean="0">
              <a:latin typeface="GHEA Grapalat" pitchFamily="50" charset="0"/>
            </a:rPr>
            <a:t>Հավասարակշռված եկամտային քաղաքականություն,</a:t>
          </a:r>
          <a:r>
            <a:rPr lang="hy-AM" sz="1800" kern="1200" dirty="0" smtClean="0">
              <a:latin typeface="GHEA Grapalat" pitchFamily="50" charset="0"/>
            </a:rPr>
            <a:t> ուղղված</a:t>
          </a:r>
          <a:endParaRPr lang="en-US" sz="1800" kern="1200" dirty="0">
            <a:latin typeface="GHEA Grapalat" pitchFamily="50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600" kern="1200" dirty="0" smtClean="0">
              <a:latin typeface="GHEA Grapalat" pitchFamily="50" charset="0"/>
            </a:rPr>
            <a:t>Ստվերային տնտեսության կրճատմանը</a:t>
          </a:r>
          <a:endParaRPr lang="en-US" sz="1600" kern="1200" dirty="0">
            <a:latin typeface="GHEA Grapalat" pitchFamily="50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600" kern="1200" dirty="0" smtClean="0">
              <a:latin typeface="GHEA Grapalat" pitchFamily="50" charset="0"/>
            </a:rPr>
            <a:t>Գործարար միջավայր</a:t>
          </a:r>
          <a:r>
            <a:rPr lang="en-US" sz="1600" kern="1200" dirty="0" err="1" smtClean="0">
              <a:latin typeface="GHEA Grapalat" pitchFamily="50" charset="0"/>
            </a:rPr>
            <a:t>ում</a:t>
          </a:r>
          <a:r>
            <a:rPr lang="en-US" sz="1600" kern="1200" dirty="0" smtClean="0">
              <a:latin typeface="GHEA Grapalat" pitchFamily="50" charset="0"/>
            </a:rPr>
            <a:t> </a:t>
          </a:r>
          <a:r>
            <a:rPr lang="en-US" sz="1600" kern="1200" dirty="0" err="1" smtClean="0">
              <a:latin typeface="GHEA Grapalat" pitchFamily="50" charset="0"/>
            </a:rPr>
            <a:t>անհարկի</a:t>
          </a:r>
          <a:r>
            <a:rPr lang="en-US" sz="1600" kern="1200" dirty="0" smtClean="0">
              <a:latin typeface="GHEA Grapalat" pitchFamily="50" charset="0"/>
            </a:rPr>
            <a:t> </a:t>
          </a:r>
          <a:r>
            <a:rPr lang="en-US" sz="1600" kern="1200" dirty="0" err="1" smtClean="0">
              <a:latin typeface="GHEA Grapalat" pitchFamily="50" charset="0"/>
            </a:rPr>
            <a:t>խեղումների</a:t>
          </a:r>
          <a:r>
            <a:rPr lang="en-US" sz="1600" kern="1200" dirty="0" smtClean="0">
              <a:latin typeface="GHEA Grapalat" pitchFamily="50" charset="0"/>
            </a:rPr>
            <a:t> </a:t>
          </a:r>
          <a:r>
            <a:rPr lang="en-US" sz="1600" kern="1200" dirty="0" err="1" smtClean="0">
              <a:latin typeface="GHEA Grapalat" pitchFamily="50" charset="0"/>
            </a:rPr>
            <a:t>բացառմանը</a:t>
          </a:r>
          <a:endParaRPr lang="en-US" sz="1600" kern="1200" dirty="0">
            <a:latin typeface="GHEA Grapalat" pitchFamily="50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600" kern="1200" dirty="0" smtClean="0">
              <a:latin typeface="GHEA Grapalat" pitchFamily="50" charset="0"/>
            </a:rPr>
            <a:t>Հարկեր/ՀՆԱ ցուցանիշի կայուն բարելավմանը</a:t>
          </a:r>
          <a:endParaRPr lang="en-US" sz="1600" kern="1200" dirty="0">
            <a:latin typeface="GHEA Grapalat" pitchFamily="50" charset="0"/>
          </a:endParaRPr>
        </a:p>
      </dsp:txBody>
      <dsp:txXfrm rot="-5400000">
        <a:off x="1007633" y="2992284"/>
        <a:ext cx="7847200" cy="1119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0.15929</cdr:x>
      <cdr:y>0.03348</cdr:y>
    </cdr:from>
    <cdr:to>
      <cdr:x>0.29204</cdr:x>
      <cdr:y>0.77942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371600" y="161920"/>
          <a:ext cx="1143000" cy="3607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50000"/>
            <a:alpha val="3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0.74336</cdr:x>
      <cdr:y>0.16856</cdr:y>
    </cdr:from>
    <cdr:to>
      <cdr:x>0.83186</cdr:x>
      <cdr:y>0.18182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6400800" y="847726"/>
          <a:ext cx="762000" cy="66674"/>
        </a:xfrm>
        <a:prstGeom xmlns:a="http://schemas.openxmlformats.org/drawingml/2006/main" prst="straightConnector1">
          <a:avLst/>
        </a:prstGeom>
        <a:ln xmlns:a="http://schemas.openxmlformats.org/drawingml/2006/main" w="19050"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0.84956</cdr:x>
      <cdr:y>0.07041</cdr:y>
    </cdr:from>
    <cdr:to>
      <cdr:x>0.93805</cdr:x>
      <cdr:y>0.1807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V="1">
          <a:off x="7315200" y="340520"/>
          <a:ext cx="762000" cy="5334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0.62832</cdr:x>
      <cdr:y>0.0303</cdr:y>
    </cdr:from>
    <cdr:to>
      <cdr:x>0.79646</cdr:x>
      <cdr:y>0.13636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10200" y="152400"/>
          <a:ext cx="1447786" cy="533400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chemeClr val="accent1">
              <a:shade val="95000"/>
              <a:satMod val="105000"/>
            </a:schemeClr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 err="1" smtClean="0"/>
            <a:t>Ինդեքսների</a:t>
          </a:r>
          <a:r>
            <a:rPr lang="en-US" sz="1400" dirty="0" smtClean="0"/>
            <a:t> </a:t>
          </a:r>
        </a:p>
        <a:p xmlns:a="http://schemas.openxmlformats.org/drawingml/2006/main">
          <a:pPr algn="ctr"/>
          <a:r>
            <a:rPr lang="en-US" sz="1400" dirty="0" err="1" smtClean="0"/>
            <a:t>միջին</a:t>
          </a:r>
          <a:r>
            <a:rPr lang="en-US" sz="1400" dirty="0" smtClean="0"/>
            <a:t> </a:t>
          </a:r>
          <a:r>
            <a:rPr lang="en-US" sz="1400" dirty="0" err="1" smtClean="0"/>
            <a:t>աճ</a:t>
          </a:r>
          <a:r>
            <a:rPr lang="en-US" sz="1400" dirty="0" smtClean="0"/>
            <a:t>՝ 18%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0.79646</cdr:x>
      <cdr:y>0.07041</cdr:y>
    </cdr:from>
    <cdr:to>
      <cdr:x>0.86726</cdr:x>
      <cdr:y>0.10192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6858000" y="340520"/>
          <a:ext cx="609600" cy="152400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0.31858</cdr:x>
      <cdr:y>0.11111</cdr:y>
    </cdr:from>
    <cdr:to>
      <cdr:x>0.59292</cdr:x>
      <cdr:y>0.19444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743200" y="609600"/>
          <a:ext cx="2362200" cy="457201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chemeClr val="accent1">
              <a:shade val="95000"/>
              <a:satMod val="105000"/>
            </a:schemeClr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err="1" smtClean="0"/>
            <a:t>Ինդեքսների</a:t>
          </a:r>
          <a:r>
            <a:rPr lang="en-US" sz="1400" dirty="0" smtClean="0"/>
            <a:t> </a:t>
          </a:r>
          <a:r>
            <a:rPr lang="en-US" sz="1400" dirty="0" err="1" smtClean="0"/>
            <a:t>միջին</a:t>
          </a:r>
          <a:r>
            <a:rPr lang="en-US" sz="1400" dirty="0" smtClean="0"/>
            <a:t> </a:t>
          </a:r>
          <a:r>
            <a:rPr lang="en-US" sz="1400" dirty="0" err="1" smtClean="0"/>
            <a:t>աճ</a:t>
          </a:r>
          <a:r>
            <a:rPr lang="en-US" sz="1400" dirty="0" smtClean="0"/>
            <a:t>՝ 136%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0.46018</cdr:x>
      <cdr:y>0.19444</cdr:y>
    </cdr:from>
    <cdr:to>
      <cdr:x>0.53761</cdr:x>
      <cdr:y>0.30303</cdr:y>
    </cdr:to>
    <cdr:cxnSp macro="">
      <cdr:nvCxnSpPr>
        <cdr:cNvPr id="13" name="Straight Arrow Connector 12"/>
        <cdr:cNvCxnSpPr/>
      </cdr:nvCxnSpPr>
      <cdr:spPr>
        <a:xfrm xmlns:a="http://schemas.openxmlformats.org/drawingml/2006/main">
          <a:off x="3962426" y="977877"/>
          <a:ext cx="666724" cy="546123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0.57018</cdr:x>
      <cdr:y>0.03719</cdr:y>
    </cdr:from>
    <cdr:to>
      <cdr:x>0.74562</cdr:x>
      <cdr:y>0.11346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3000" y="167185"/>
          <a:ext cx="1524012" cy="34289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err="1" smtClean="0">
              <a:latin typeface="GHEA Grapalat" pitchFamily="50" charset="0"/>
            </a:rPr>
            <a:t>կանխատեսում</a:t>
          </a:r>
          <a:endParaRPr lang="ru-RU" sz="1400" dirty="0">
            <a:latin typeface="GHEA Grapalat" pitchFamily="50" charset="0"/>
          </a:endParaRPr>
        </a:p>
      </cdr:txBody>
    </cdr:sp>
  </cdr:relSizeAnchor>
  <cdr:relSizeAnchor xmlns:cdr="http://schemas.openxmlformats.org/drawingml/2006/chartDrawing">
    <cdr:from>
      <cdr:x>0.72807</cdr:x>
      <cdr:y>0.14407</cdr:y>
    </cdr:from>
    <cdr:to>
      <cdr:x>0.7807</cdr:x>
      <cdr:y>0.17797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6324600" y="647700"/>
          <a:ext cx="457200" cy="152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0.77193</cdr:x>
      <cdr:y>0.02817</cdr:y>
    </cdr:from>
    <cdr:to>
      <cdr:x>0.92105</cdr:x>
      <cdr:y>0.67606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705600" y="152400"/>
          <a:ext cx="1295400" cy="35052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  <a:alpha val="15000"/>
          </a:schemeClr>
        </a:solidFill>
        <a:ln xmlns:a="http://schemas.openxmlformats.org/drawingml/2006/main" w="190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0.42991</cdr:x>
      <cdr:y>0.04545</cdr:y>
    </cdr:from>
    <cdr:to>
      <cdr:x>0.71514</cdr:x>
      <cdr:y>0.14595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3505200" y="228600"/>
          <a:ext cx="2325595" cy="50543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ru-RU" sz="1400" b="1" dirty="0" smtClean="0">
              <a:solidFill>
                <a:srgbClr val="1F497D">
                  <a:lumMod val="75000"/>
                </a:srgbClr>
              </a:solidFill>
              <a:latin typeface="GHEA Grapalat" pitchFamily="50" charset="0"/>
              <a:cs typeface="Arial" charset="0"/>
            </a:rPr>
            <a:t>Շեղում Ոսկե կանոնից</a:t>
          </a:r>
          <a:endParaRPr lang="en-US" sz="1400" b="1" dirty="0">
            <a:solidFill>
              <a:srgbClr val="1F497D">
                <a:lumMod val="75000"/>
              </a:srgbClr>
            </a:solidFill>
            <a:latin typeface="GHEA Grapalat" pitchFamily="50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0.7104</cdr:x>
      <cdr:y>0.07574</cdr:y>
    </cdr:from>
    <cdr:to>
      <cdr:x>0.93235</cdr:x>
      <cdr:y>0.27893</cdr:y>
    </cdr:to>
    <cdr:sp macro="" textlink="">
      <cdr:nvSpPr>
        <cdr:cNvPr id="5" name="Oval 4"/>
        <cdr:cNvSpPr/>
      </cdr:nvSpPr>
      <cdr:spPr>
        <a:xfrm xmlns:a="http://schemas.openxmlformats.org/drawingml/2006/main" rot="19356722">
          <a:off x="5792159" y="380927"/>
          <a:ext cx="1809672" cy="102186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endParaRPr lang="en-US">
            <a:solidFill>
              <a:prstClr val="white"/>
            </a:solidFill>
          </a:endParaRPr>
        </a:p>
      </cdr:txBody>
    </cdr:sp>
  </cdr:relSizeAnchor>
  <cdr:relSizeAnchor xmlns:cdr="http://schemas.openxmlformats.org/drawingml/2006/chartDrawing">
    <cdr:from>
      <cdr:x>0.71514</cdr:x>
      <cdr:y>0.0957</cdr:y>
    </cdr:from>
    <cdr:to>
      <cdr:x>0.78332</cdr:x>
      <cdr:y>0.09662</cdr:y>
    </cdr:to>
    <cdr:cxnSp macro="">
      <cdr:nvCxnSpPr>
        <cdr:cNvPr id="6" name="Straight Arrow Connector 5"/>
        <cdr:cNvCxnSpPr>
          <a:stCxn xmlns:a="http://schemas.openxmlformats.org/drawingml/2006/main" id="3" idx="3"/>
          <a:endCxn xmlns:a="http://schemas.openxmlformats.org/drawingml/2006/main" id="5" idx="0"/>
        </cdr:cNvCxnSpPr>
      </cdr:nvCxnSpPr>
      <cdr:spPr>
        <a:xfrm xmlns:a="http://schemas.openxmlformats.org/drawingml/2006/main">
          <a:off x="5830795" y="481317"/>
          <a:ext cx="555957" cy="4585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0.64407</cdr:x>
      <cdr:y>0.03704</cdr:y>
    </cdr:from>
    <cdr:to>
      <cdr:x>0.9661</cdr:x>
      <cdr:y>0.85185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895600" y="152400"/>
          <a:ext cx="1447800" cy="33528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  <a:alpha val="15000"/>
          </a:schemeClr>
        </a:solidFill>
        <a:ln xmlns:a="http://schemas.openxmlformats.org/drawingml/2006/main" w="190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121" cy="497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313" y="0"/>
            <a:ext cx="2971121" cy="497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4F619-4308-4BDA-995D-8A38B7423C5C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8554"/>
            <a:ext cx="2971121" cy="497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313" y="9448554"/>
            <a:ext cx="2971121" cy="497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63CCF-525B-48E0-BCF8-519FD66AA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00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4DB91-91FA-4230-8BAA-C39325757521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746125"/>
            <a:ext cx="497046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8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21710-DFF7-490E-A90E-370F8B02E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4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2496-3992-43A1-A414-AD3BB6055A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8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2496-3992-43A1-A414-AD3BB6055A6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8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2496-3992-43A1-A414-AD3BB6055A6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8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2496-3992-43A1-A414-AD3BB6055A6B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89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2496-3992-43A1-A414-AD3BB6055A6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83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2496-3992-43A1-A414-AD3BB6055A6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8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3B05-1AC4-4796-A3A8-52AEC5F96E60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7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B530-2A64-468C-B47F-8DD5D58C8B40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5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A1F4-44C4-452F-ACE4-BC85D17C44D1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7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20BB-6C63-4B42-A61C-F816ACCCBCA6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9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5BD4-E666-4E6F-A742-304D732C6C69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7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B036-1D7C-4EDC-AA42-1A4846090BD8}" type="datetime1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1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F1A1-DCDB-4315-89F5-8321422A2FAE}" type="datetime1">
              <a:rPr lang="ru-RU" smtClean="0"/>
              <a:t>16.11.2017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3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613B-D8E6-4004-BA7F-1AE8E330CD34}" type="datetime1">
              <a:rPr lang="ru-RU" smtClean="0"/>
              <a:t>16.11.2017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14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C898-6B9E-48C6-8492-686A3BB61439}" type="datetime1">
              <a:rPr lang="ru-RU" smtClean="0"/>
              <a:t>16.11.2017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7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2B3B-BC8A-4534-BECB-E42D2BBFB61E}" type="datetime1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2345-6790-4B77-B6D8-497EA5BCC663}" type="datetime1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4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ACBFB-D7F3-4CBF-855A-FACDC6E44B25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7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2.xml"/><Relationship Id="rId9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3.xml"/><Relationship Id="rId9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001000" cy="3219450"/>
          </a:xfrm>
        </p:spPr>
        <p:txBody>
          <a:bodyPr>
            <a:normAutofit/>
          </a:bodyPr>
          <a:lstStyle/>
          <a:p>
            <a:r>
              <a:rPr lang="hy-AM" b="1" dirty="0" smtClean="0">
                <a:solidFill>
                  <a:schemeClr val="tx2"/>
                </a:solidFill>
                <a:latin typeface="GHEA Grapalat" pitchFamily="50" charset="0"/>
              </a:rPr>
              <a:t>2018</a:t>
            </a:r>
            <a:r>
              <a:rPr lang="en-US" b="1" dirty="0" smtClean="0">
                <a:solidFill>
                  <a:schemeClr val="tx2"/>
                </a:solidFill>
                <a:latin typeface="GHEA Grapalat" pitchFamily="50" charset="0"/>
              </a:rPr>
              <a:t>թ.</a:t>
            </a:r>
            <a:r>
              <a:rPr lang="ru-RU" b="1" dirty="0" smtClean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GHEA Grapalat" pitchFamily="50" charset="0"/>
              </a:rPr>
              <a:t>ՊԵՏԱԿԱՆ </a:t>
            </a:r>
            <a:r>
              <a:rPr lang="ru-RU" b="1" dirty="0" smtClean="0">
                <a:solidFill>
                  <a:schemeClr val="tx2"/>
                </a:solidFill>
                <a:latin typeface="GHEA Grapalat" pitchFamily="50" charset="0"/>
              </a:rPr>
              <a:t>ԲՅՈՒՋԵԻ </a:t>
            </a:r>
            <a:r>
              <a:rPr lang="hy-AM" b="1" dirty="0" smtClean="0">
                <a:solidFill>
                  <a:schemeClr val="tx2"/>
                </a:solidFill>
                <a:latin typeface="GHEA Grapalat" pitchFamily="50" charset="0"/>
              </a:rPr>
              <a:t>ՆԱԽԱԳԻԾ</a:t>
            </a:r>
            <a:endParaRPr lang="ru-RU" b="1" dirty="0">
              <a:solidFill>
                <a:schemeClr val="tx2"/>
              </a:solidFill>
              <a:latin typeface="GHEA Grapalat" pitchFamily="50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"/>
            <a:ext cx="91440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No automatic alt text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71" y="4876800"/>
            <a:ext cx="25110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52400"/>
            <a:ext cx="3886200" cy="5334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5128" y="228600"/>
            <a:ext cx="7050271" cy="7619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GHEA Grapalat" pitchFamily="50" charset="0"/>
              </a:rPr>
              <a:t>2017 </a:t>
            </a:r>
            <a:r>
              <a:rPr lang="en-US" sz="2400" b="1" dirty="0" err="1">
                <a:solidFill>
                  <a:srgbClr val="002060"/>
                </a:solidFill>
                <a:latin typeface="GHEA Grapalat" pitchFamily="50" charset="0"/>
              </a:rPr>
              <a:t>թվականի</a:t>
            </a:r>
            <a:r>
              <a:rPr lang="en-US" sz="2400" b="1" dirty="0">
                <a:solidFill>
                  <a:srgbClr val="002060"/>
                </a:solidFill>
                <a:latin typeface="GHEA Grapalat" pitchFamily="50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GHEA Grapalat" pitchFamily="50" charset="0"/>
              </a:rPr>
              <a:t>ընթացիկ</a:t>
            </a:r>
            <a:r>
              <a:rPr lang="en-US" sz="2400" b="1" dirty="0">
                <a:solidFill>
                  <a:srgbClr val="002060"/>
                </a:solidFill>
                <a:latin typeface="GHEA Grapalat" pitchFamily="50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GHEA Grapalat" pitchFamily="50" charset="0"/>
              </a:rPr>
              <a:t>զարգացումներ</a:t>
            </a:r>
            <a:r>
              <a:rPr lang="en-US" sz="2400" b="1" dirty="0">
                <a:solidFill>
                  <a:srgbClr val="002060"/>
                </a:solidFill>
                <a:latin typeface="GHEA Grapalat" pitchFamily="50" charset="0"/>
              </a:rPr>
              <a:t>. </a:t>
            </a:r>
            <a:r>
              <a:rPr lang="hy-AM" sz="2400" b="1" dirty="0" smtClean="0">
                <a:solidFill>
                  <a:srgbClr val="002060"/>
                </a:solidFill>
                <a:latin typeface="GHEA Grapalat" pitchFamily="50" charset="0"/>
              </a:rPr>
              <a:t>տնտեսական</a:t>
            </a:r>
            <a:r>
              <a:rPr lang="en-US" sz="2400" b="1" dirty="0" smtClean="0">
                <a:solidFill>
                  <a:srgbClr val="002060"/>
                </a:solidFill>
                <a:latin typeface="GHEA Grapalat" pitchFamily="50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GHEA Grapalat" pitchFamily="50" charset="0"/>
              </a:rPr>
              <a:t>աճ</a:t>
            </a:r>
            <a:endParaRPr lang="en-US" sz="2400" b="1" dirty="0">
              <a:solidFill>
                <a:srgbClr val="002060"/>
              </a:solidFill>
              <a:latin typeface="GHEA Grapalat" pitchFamily="50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231371"/>
              </p:ext>
            </p:extLst>
          </p:nvPr>
        </p:nvGraphicFramePr>
        <p:xfrm>
          <a:off x="304800" y="1981200"/>
          <a:ext cx="8686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4"/>
          <p:cNvSpPr txBox="1">
            <a:spLocks/>
          </p:cNvSpPr>
          <p:nvPr/>
        </p:nvSpPr>
        <p:spPr>
          <a:xfrm>
            <a:off x="328684" y="1095233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2017թ.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տնտեսությունում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արձանագրվել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է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սպասվածից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բարձր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վերականգնողական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աճ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,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որը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պայամանավորվել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է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արդյունաբերության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և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ծառայությունների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բարձր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աճերով</a:t>
            </a:r>
            <a:endParaRPr lang="hy-AM" sz="1600" b="1" dirty="0" err="1">
              <a:solidFill>
                <a:srgbClr val="002060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836101"/>
              </p:ext>
            </p:extLst>
          </p:nvPr>
        </p:nvGraphicFramePr>
        <p:xfrm>
          <a:off x="304800" y="2209800"/>
          <a:ext cx="8382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2362200" y="228600"/>
            <a:ext cx="6324600" cy="715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2060"/>
                </a:solidFill>
                <a:latin typeface="GHEA Grapalat" pitchFamily="50" charset="0"/>
              </a:rPr>
              <a:t>2017 </a:t>
            </a:r>
            <a:r>
              <a:rPr lang="en-US" sz="2400" b="1" dirty="0" err="1" smtClean="0">
                <a:solidFill>
                  <a:srgbClr val="002060"/>
                </a:solidFill>
                <a:latin typeface="GHEA Grapalat" pitchFamily="50" charset="0"/>
              </a:rPr>
              <a:t>թվականի</a:t>
            </a:r>
            <a:r>
              <a:rPr lang="en-US" sz="2400" b="1" dirty="0" smtClean="0">
                <a:solidFill>
                  <a:srgbClr val="002060"/>
                </a:solidFill>
                <a:latin typeface="GHEA Grapalat" pitchFamily="50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GHEA Grapalat" pitchFamily="50" charset="0"/>
              </a:rPr>
              <a:t>ընթացիկ</a:t>
            </a:r>
            <a:r>
              <a:rPr lang="en-US" sz="2400" b="1" dirty="0" smtClean="0">
                <a:solidFill>
                  <a:srgbClr val="002060"/>
                </a:solidFill>
                <a:latin typeface="GHEA Grapalat" pitchFamily="50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GHEA Grapalat" pitchFamily="50" charset="0"/>
              </a:rPr>
              <a:t>զարգացումներ</a:t>
            </a:r>
            <a:r>
              <a:rPr lang="en-US" sz="2400" b="1" dirty="0" smtClean="0">
                <a:solidFill>
                  <a:srgbClr val="002060"/>
                </a:solidFill>
                <a:latin typeface="GHEA Grapalat" pitchFamily="50" charset="0"/>
              </a:rPr>
              <a:t>. </a:t>
            </a:r>
            <a:r>
              <a:rPr lang="hy-AM" sz="2400" b="1" dirty="0" smtClean="0">
                <a:solidFill>
                  <a:srgbClr val="002060"/>
                </a:solidFill>
                <a:latin typeface="GHEA Grapalat" pitchFamily="50" charset="0"/>
              </a:rPr>
              <a:t>տնտեսական</a:t>
            </a:r>
            <a:r>
              <a:rPr lang="en-US" sz="2400" b="1" dirty="0" smtClean="0">
                <a:solidFill>
                  <a:srgbClr val="002060"/>
                </a:solidFill>
                <a:latin typeface="GHEA Grapalat" pitchFamily="50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GHEA Grapalat" pitchFamily="50" charset="0"/>
              </a:rPr>
              <a:t>ակտիվություն</a:t>
            </a:r>
            <a:endParaRPr lang="en-US" sz="2400" b="1" dirty="0">
              <a:solidFill>
                <a:srgbClr val="002060"/>
              </a:solidFill>
              <a:latin typeface="GHEA Grapalat" pitchFamily="50" charset="0"/>
            </a:endParaRPr>
          </a:p>
        </p:txBody>
      </p:sp>
      <p:pic>
        <p:nvPicPr>
          <p:cNvPr id="8" name="Picture 7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304800" y="14478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2017թ.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տնտեսությունում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արձանագրվել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է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սպասվածից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բարձր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վերականգնողական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աճ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,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որը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պայմանավորվել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է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արդյունաբերության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և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ծառայությունների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բարձր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աճերով</a:t>
            </a:r>
            <a:endParaRPr lang="hy-AM" sz="1600" b="1" dirty="0" err="1">
              <a:solidFill>
                <a:srgbClr val="002060"/>
              </a:solidFill>
              <a:latin typeface="GHEA Grapalat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95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781800" cy="99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200" b="1" dirty="0" smtClean="0">
                <a:solidFill>
                  <a:srgbClr val="002060"/>
                </a:solidFill>
                <a:latin typeface="GHEA Grapalat"/>
                <a:ea typeface="Times New Roman"/>
                <a:cs typeface="Sylfaen"/>
              </a:rPr>
              <a:t>Տնտեսության ճյուղերի՝ ՀՆԱ-ի իրական աճին նպաստման </a:t>
            </a:r>
            <a:r>
              <a:rPr lang="it-IT" sz="2200" b="1" dirty="0">
                <a:solidFill>
                  <a:srgbClr val="002060"/>
                </a:solidFill>
                <a:latin typeface="GHEA Grapalat"/>
                <a:ea typeface="Times New Roman"/>
                <a:cs typeface="Sylfaen"/>
              </a:rPr>
              <a:t>չափերը, </a:t>
            </a:r>
            <a:r>
              <a:rPr lang="en-US" sz="2200" b="1" dirty="0" err="1">
                <a:solidFill>
                  <a:srgbClr val="002060"/>
                </a:solidFill>
                <a:latin typeface="GHEA Grapalat"/>
                <a:ea typeface="Times New Roman"/>
                <a:cs typeface="Sylfaen"/>
              </a:rPr>
              <a:t>տոկոսային</a:t>
            </a:r>
            <a:r>
              <a:rPr lang="en-US" sz="2200" b="1" dirty="0">
                <a:solidFill>
                  <a:srgbClr val="002060"/>
                </a:solidFill>
                <a:latin typeface="GHEA Grapalat"/>
                <a:ea typeface="Times New Roman"/>
                <a:cs typeface="Sylfaen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GHEA Grapalat"/>
                <a:ea typeface="Times New Roman"/>
                <a:cs typeface="Sylfaen"/>
              </a:rPr>
              <a:t>կետ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04800" y="1280615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Այս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պայմաններում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2017թ.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կանխատեսվում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է 4.3%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աճ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,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իսկ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2018թ.՝ 4.5%,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որը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կպայմանավորվի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արդյունաբերության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և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ծառայությունների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աճերով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:</a:t>
            </a:r>
            <a:endParaRPr lang="hy-AM" sz="1600" b="1" dirty="0" err="1">
              <a:solidFill>
                <a:srgbClr val="002060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002290"/>
              </p:ext>
            </p:extLst>
          </p:nvPr>
        </p:nvGraphicFramePr>
        <p:xfrm>
          <a:off x="304800" y="2042615"/>
          <a:ext cx="8686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7467600" y="2209800"/>
            <a:ext cx="1371600" cy="1981200"/>
          </a:xfrm>
          <a:prstGeom prst="rect">
            <a:avLst/>
          </a:prstGeom>
          <a:solidFill>
            <a:schemeClr val="tx2">
              <a:lumMod val="40000"/>
              <a:lumOff val="60000"/>
              <a:alpha val="1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pic>
        <p:nvPicPr>
          <p:cNvPr id="10" name="Picture 9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11" y="152400"/>
            <a:ext cx="6648490" cy="914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hy-AM" sz="2400" dirty="0" smtClean="0">
                <a:solidFill>
                  <a:schemeClr val="tx2"/>
                </a:solidFill>
                <a:latin typeface="GHEA Grapalat" pitchFamily="50" charset="0"/>
              </a:rPr>
              <a:t>Ներուժային և փաստացի  ՀՆԱ</a:t>
            </a:r>
            <a:endParaRPr lang="en-US" sz="2400" dirty="0">
              <a:solidFill>
                <a:schemeClr val="tx2"/>
              </a:solidFill>
              <a:latin typeface="GHEA Grapalat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1295400"/>
            <a:ext cx="8458200" cy="762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Հետճգնաժամային տարիներին տնտեսական աճի ներուժը նվազել է</a:t>
            </a:r>
            <a:r>
              <a:rPr lang="hy-AM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: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2016թ.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տնտեսությունն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իր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պոտենցիալից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ցածր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է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գտնվել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: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Կանխատեսվող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աճերի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պայմաններում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տնտեսությունն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իր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պոտենցիալ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մակարդակին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կվերադառնա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2019թ.: </a:t>
            </a:r>
            <a:endParaRPr lang="hy-AM" sz="1600" b="1" dirty="0" err="1">
              <a:solidFill>
                <a:srgbClr val="002060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046394"/>
              </p:ext>
            </p:extLst>
          </p:nvPr>
        </p:nvGraphicFramePr>
        <p:xfrm>
          <a:off x="228600" y="2209800"/>
          <a:ext cx="8686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990600" y="2359286"/>
            <a:ext cx="1138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1" u="none" strike="noStrike" kern="1200" baseline="0">
                <a:solidFill>
                  <a:prstClr val="black"/>
                </a:solidFill>
                <a:latin typeface="GHEA Grapalat" pitchFamily="50" charset="0"/>
                <a:ea typeface="+mn-ea"/>
                <a:cs typeface="+mn-cs"/>
              </a:defRPr>
            </a:pPr>
            <a:r>
              <a:rPr lang="en-US" sz="1400" i="1">
                <a:latin typeface="GHEA Grapalat" pitchFamily="50" charset="0"/>
              </a:rPr>
              <a:t>մլրդ. դրամ</a:t>
            </a:r>
            <a:endParaRPr lang="en-US" sz="1400" i="1" dirty="0">
              <a:latin typeface="GHEA Grapalat" pitchFamily="50" charset="0"/>
            </a:endParaRPr>
          </a:p>
        </p:txBody>
      </p:sp>
      <p:pic>
        <p:nvPicPr>
          <p:cNvPr id="9" name="Picture 8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1143000" y="2209800"/>
            <a:ext cx="5486400" cy="2057400"/>
          </a:xfrm>
          <a:prstGeom prst="line">
            <a:avLst/>
          </a:prstGeom>
          <a:ln w="47625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49211" y="2513175"/>
            <a:ext cx="342912" cy="419106"/>
          </a:xfrm>
          <a:prstGeom prst="straightConnector1">
            <a:avLst/>
          </a:prstGeom>
          <a:ln w="222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8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5" y="291612"/>
            <a:ext cx="7488833" cy="8914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400" b="1">
                <a:solidFill>
                  <a:schemeClr val="tx2"/>
                </a:solidFill>
                <a:latin typeface="GHEA Grapalat" pitchFamily="50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Ընթացիկ</a:t>
            </a:r>
            <a:r>
              <a:rPr lang="en-US" dirty="0"/>
              <a:t> </a:t>
            </a:r>
            <a:r>
              <a:rPr lang="en-US" dirty="0" err="1"/>
              <a:t>հաշվի</a:t>
            </a:r>
            <a:r>
              <a:rPr lang="en-US" dirty="0"/>
              <a:t> </a:t>
            </a:r>
            <a:r>
              <a:rPr lang="en-US" dirty="0" err="1"/>
              <a:t>զարգացումները</a:t>
            </a:r>
            <a:r>
              <a:rPr lang="en-US" dirty="0"/>
              <a:t> և </a:t>
            </a:r>
            <a:r>
              <a:rPr lang="en-US" dirty="0" err="1"/>
              <a:t>կանխատեսումները</a:t>
            </a:r>
            <a:endParaRPr lang="ru-RU" dirty="0"/>
          </a:p>
        </p:txBody>
      </p:sp>
      <p:pic>
        <p:nvPicPr>
          <p:cNvPr id="7" name="Picture 2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27" y="268636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89173682"/>
              </p:ext>
            </p:extLst>
          </p:nvPr>
        </p:nvGraphicFramePr>
        <p:xfrm>
          <a:off x="658688" y="1524000"/>
          <a:ext cx="8305800" cy="471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 err="1" smtClean="0">
                <a:solidFill>
                  <a:srgbClr val="1F497D"/>
                </a:solidFill>
                <a:latin typeface="GHEA Grapalat" pitchFamily="50" charset="0"/>
              </a:rPr>
              <a:t>Ընթացիկ</a:t>
            </a:r>
            <a:r>
              <a:rPr lang="en-US" sz="1400" b="1" dirty="0" smtClean="0">
                <a:solidFill>
                  <a:srgbClr val="1F497D"/>
                </a:solidFill>
                <a:latin typeface="GHEA Grapalat" pitchFamily="50" charset="0"/>
              </a:rPr>
              <a:t> </a:t>
            </a:r>
            <a:r>
              <a:rPr lang="en-US" sz="1400" b="1" dirty="0" err="1" smtClean="0">
                <a:solidFill>
                  <a:srgbClr val="1F497D"/>
                </a:solidFill>
                <a:latin typeface="GHEA Grapalat" pitchFamily="50" charset="0"/>
              </a:rPr>
              <a:t>հաշվի</a:t>
            </a:r>
            <a:r>
              <a:rPr lang="en-US" sz="1400" b="1" dirty="0" smtClean="0">
                <a:solidFill>
                  <a:srgbClr val="1F497D"/>
                </a:solidFill>
                <a:latin typeface="GHEA Grapalat" pitchFamily="50" charset="0"/>
              </a:rPr>
              <a:t> </a:t>
            </a:r>
            <a:r>
              <a:rPr lang="en-US" sz="1400" b="1" dirty="0" err="1" smtClean="0">
                <a:solidFill>
                  <a:srgbClr val="1F497D"/>
                </a:solidFill>
                <a:latin typeface="GHEA Grapalat" pitchFamily="50" charset="0"/>
              </a:rPr>
              <a:t>բաղադրիչներ</a:t>
            </a:r>
            <a:r>
              <a:rPr lang="en-US" sz="1400" b="1" dirty="0" smtClean="0">
                <a:solidFill>
                  <a:srgbClr val="1F497D"/>
                </a:solidFill>
                <a:latin typeface="GHEA Grapalat" pitchFamily="50" charset="0"/>
              </a:rPr>
              <a:t> (ՀՆԱ </a:t>
            </a:r>
            <a:r>
              <a:rPr lang="en-US" sz="1400" b="1" dirty="0" err="1">
                <a:solidFill>
                  <a:srgbClr val="1F497D"/>
                </a:solidFill>
                <a:latin typeface="GHEA Grapalat" pitchFamily="50" charset="0"/>
              </a:rPr>
              <a:t>նկատմամբ</a:t>
            </a:r>
            <a:r>
              <a:rPr lang="en-US" sz="1400" b="1" dirty="0">
                <a:solidFill>
                  <a:srgbClr val="1F497D"/>
                </a:solidFill>
                <a:latin typeface="GHEA Grapalat" pitchFamily="50" charset="0"/>
              </a:rPr>
              <a:t>, </a:t>
            </a:r>
            <a:r>
              <a:rPr lang="ru-RU" sz="1400" b="1" dirty="0" smtClean="0">
                <a:solidFill>
                  <a:srgbClr val="1F497D"/>
                </a:solidFill>
                <a:latin typeface="GHEA Grapalat" pitchFamily="50" charset="0"/>
              </a:rPr>
              <a:t>%</a:t>
            </a:r>
            <a:r>
              <a:rPr lang="en-US" sz="1400" b="1" dirty="0" smtClean="0">
                <a:solidFill>
                  <a:srgbClr val="1F497D"/>
                </a:solidFill>
                <a:latin typeface="GHEA Grapalat" pitchFamily="50" charset="0"/>
              </a:rPr>
              <a:t>)</a:t>
            </a:r>
            <a:endParaRPr lang="en-US" sz="1400" b="1" dirty="0">
              <a:solidFill>
                <a:srgbClr val="1F497D"/>
              </a:solidFill>
              <a:latin typeface="GHEA Grapalat" pitchFamily="50" charset="0"/>
            </a:endParaRPr>
          </a:p>
          <a:p>
            <a:pPr marL="0" indent="0">
              <a:buNone/>
            </a:pPr>
            <a:endParaRPr lang="en-US" sz="1400" dirty="0">
              <a:latin typeface="GHEA Grapalat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2057400"/>
            <a:ext cx="1755716" cy="3048000"/>
          </a:xfrm>
          <a:prstGeom prst="rect">
            <a:avLst/>
          </a:prstGeom>
          <a:solidFill>
            <a:schemeClr val="tx2">
              <a:lumMod val="40000"/>
              <a:lumOff val="60000"/>
              <a:alpha val="1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29218" y="304800"/>
            <a:ext cx="6608918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</a:rPr>
              <a:t>Հարկային եկամուտների զարգացումները 2017թ.</a:t>
            </a:r>
          </a:p>
        </p:txBody>
      </p:sp>
      <p:pic>
        <p:nvPicPr>
          <p:cNvPr id="8" name="Picture 7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002133"/>
              </p:ext>
            </p:extLst>
          </p:nvPr>
        </p:nvGraphicFramePr>
        <p:xfrm>
          <a:off x="609599" y="2133600"/>
          <a:ext cx="8361519" cy="29697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846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84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39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39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04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05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49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846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4655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GHEA Grapalat" pitchFamily="50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u="none" strike="noStrike" dirty="0" err="1" smtClean="0">
                          <a:effectLst/>
                          <a:latin typeface="GHEA Grapalat" pitchFamily="50" charset="0"/>
                        </a:rPr>
                        <a:t>մլրդ</a:t>
                      </a:r>
                      <a:r>
                        <a:rPr lang="en-US" sz="1400" b="0" u="none" strike="noStrike" dirty="0" smtClean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400" b="0" u="none" strike="noStrike" dirty="0" err="1" smtClean="0">
                          <a:effectLst/>
                          <a:latin typeface="GHEA Grapalat" pitchFamily="50" charset="0"/>
                        </a:rPr>
                        <a:t>դրամ</a:t>
                      </a:r>
                      <a:r>
                        <a:rPr lang="en-US" sz="1600" b="1" u="none" strike="noStrike" dirty="0">
                          <a:effectLst/>
                          <a:latin typeface="GHEA Grapalat" pitchFamily="50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600" b="1" u="none" strike="noStrike" dirty="0">
                          <a:effectLst/>
                          <a:latin typeface="GHEA Grapalat" pitchFamily="50" charset="0"/>
                        </a:rPr>
                        <a:t>2016 </a:t>
                      </a:r>
                      <a:r>
                        <a:rPr lang="hy-AM" sz="1600" b="1" u="none" strike="noStrike" dirty="0" smtClean="0">
                          <a:effectLst/>
                          <a:latin typeface="GHEA Grapalat" pitchFamily="50" charset="0"/>
                        </a:rPr>
                        <a:t>հունվար-</a:t>
                      </a:r>
                      <a:r>
                        <a:rPr lang="en-US" sz="1600" b="1" u="none" strike="noStrike" dirty="0" err="1" smtClean="0">
                          <a:effectLst/>
                          <a:latin typeface="GHEA Grapalat" pitchFamily="50" charset="0"/>
                        </a:rPr>
                        <a:t>սեպտեմբեր</a:t>
                      </a:r>
                      <a:endParaRPr lang="hy-AM" sz="16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600" b="1" u="none" strike="noStrike" dirty="0">
                          <a:effectLst/>
                          <a:latin typeface="GHEA Grapalat" pitchFamily="50" charset="0"/>
                        </a:rPr>
                        <a:t>2017 </a:t>
                      </a:r>
                      <a:r>
                        <a:rPr lang="hy-AM" sz="1600" b="1" u="none" strike="noStrike" dirty="0" smtClean="0">
                          <a:effectLst/>
                          <a:latin typeface="GHEA Grapalat" pitchFamily="50" charset="0"/>
                        </a:rPr>
                        <a:t>հունվար-</a:t>
                      </a:r>
                      <a:r>
                        <a:rPr lang="en-US" sz="1600" b="1" u="none" strike="noStrike" dirty="0" err="1" smtClean="0">
                          <a:effectLst/>
                          <a:latin typeface="GHEA Grapalat" pitchFamily="50" charset="0"/>
                        </a:rPr>
                        <a:t>սեպտեմբեր</a:t>
                      </a:r>
                      <a:endParaRPr lang="hy-AM" sz="16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600" b="1" u="none" strike="noStrike">
                          <a:effectLst/>
                          <a:latin typeface="GHEA Grapalat" pitchFamily="50" charset="0"/>
                        </a:rPr>
                        <a:t>Աճ (%)</a:t>
                      </a:r>
                      <a:endParaRPr lang="hy-AM" sz="1600" b="1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GHEA Grapalat" pitchFamily="50" charset="0"/>
                        </a:rPr>
                        <a:t>2016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  <a:latin typeface="GHEA Grapalat" pitchFamily="50" charset="0"/>
                        </a:rPr>
                        <a:t>2017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600" b="1" u="none" strike="noStrike" dirty="0">
                          <a:effectLst/>
                          <a:latin typeface="GHEA Grapalat" pitchFamily="50" charset="0"/>
                        </a:rPr>
                        <a:t>Աճ (%)</a:t>
                      </a:r>
                      <a:endParaRPr lang="hy-AM" sz="16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GHEA Grapalat" pitchFamily="50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600" b="1" u="none" strike="noStrike" dirty="0">
                          <a:effectLst/>
                          <a:latin typeface="GHEA Grapalat" pitchFamily="50" charset="0"/>
                        </a:rPr>
                        <a:t>Հարկային եկամուտներ</a:t>
                      </a:r>
                      <a:endParaRPr lang="hy-AM" sz="16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787.5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GHEA Grapal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836.4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6.2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GHEA Grapal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1,079.7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1,147.0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6.2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GHEA Grapalat" pitchFamily="50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600" u="none" strike="noStrike" dirty="0">
                          <a:effectLst/>
                          <a:latin typeface="GHEA Grapalat" pitchFamily="50" charset="0"/>
                        </a:rPr>
                        <a:t>ԱԱՀ-ի վերադարձ</a:t>
                      </a:r>
                      <a:endParaRPr lang="hy-AM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33.9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16.6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GHEA Grapal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48.7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16.6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9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GHEA Grapalat" pitchFamily="50" charset="0"/>
                        </a:rPr>
                        <a:t>3=1-2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600" b="1" u="none" strike="noStrike" dirty="0">
                          <a:effectLst/>
                          <a:latin typeface="GHEA Grapalat" pitchFamily="50" charset="0"/>
                        </a:rPr>
                        <a:t>Ճշտված Հարկեր</a:t>
                      </a:r>
                      <a:endParaRPr lang="hy-AM" sz="16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753.7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              819.8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8.8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GHEA Grapal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1,031.0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1,130.4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9.6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27" y="268636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508" y="6248400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HEA Grapalat" pitchFamily="50" charset="0"/>
              </a:rPr>
              <a:t>* </a:t>
            </a:r>
            <a:r>
              <a:rPr lang="en-US" sz="1400" dirty="0" err="1" smtClean="0">
                <a:latin typeface="GHEA Grapalat" pitchFamily="50" charset="0"/>
              </a:rPr>
              <a:t>Ճշգ</a:t>
            </a:r>
            <a:r>
              <a:rPr lang="ru-RU" sz="1400" dirty="0" smtClean="0">
                <a:latin typeface="GHEA Grapalat" pitchFamily="50" charset="0"/>
              </a:rPr>
              <a:t>ր</a:t>
            </a:r>
            <a:r>
              <a:rPr lang="en-US" sz="1400" dirty="0" err="1" smtClean="0">
                <a:latin typeface="GHEA Grapalat" pitchFamily="50" charset="0"/>
              </a:rPr>
              <a:t>տված</a:t>
            </a:r>
            <a:r>
              <a:rPr lang="en-US" sz="1400" dirty="0" smtClean="0">
                <a:latin typeface="GHEA Grapalat" pitchFamily="50" charset="0"/>
              </a:rPr>
              <a:t> </a:t>
            </a:r>
            <a:r>
              <a:rPr lang="en-US" sz="1400" dirty="0" err="1" smtClean="0">
                <a:latin typeface="GHEA Grapalat" pitchFamily="50" charset="0"/>
              </a:rPr>
              <a:t>հարկային</a:t>
            </a:r>
            <a:r>
              <a:rPr lang="en-US" sz="1400" dirty="0" smtClean="0">
                <a:latin typeface="GHEA Grapalat" pitchFamily="50" charset="0"/>
              </a:rPr>
              <a:t> </a:t>
            </a:r>
            <a:r>
              <a:rPr lang="en-US" sz="1400" dirty="0" err="1" smtClean="0">
                <a:latin typeface="GHEA Grapalat" pitchFamily="50" charset="0"/>
              </a:rPr>
              <a:t>եկամուտներ</a:t>
            </a:r>
            <a:r>
              <a:rPr lang="en-US" sz="1400" dirty="0" smtClean="0">
                <a:latin typeface="GHEA Grapalat" pitchFamily="50" charset="0"/>
              </a:rPr>
              <a:t> </a:t>
            </a:r>
            <a:r>
              <a:rPr lang="ru-RU" sz="1400" dirty="0" smtClean="0">
                <a:latin typeface="GHEA Grapalat" pitchFamily="50" charset="0"/>
              </a:rPr>
              <a:t>= </a:t>
            </a:r>
            <a:r>
              <a:rPr lang="en-US" sz="1400" dirty="0" err="1" smtClean="0">
                <a:latin typeface="GHEA Grapalat" pitchFamily="50" charset="0"/>
              </a:rPr>
              <a:t>Հարկային</a:t>
            </a:r>
            <a:r>
              <a:rPr lang="en-US" sz="1400" dirty="0" smtClean="0">
                <a:latin typeface="GHEA Grapalat" pitchFamily="50" charset="0"/>
              </a:rPr>
              <a:t> </a:t>
            </a:r>
            <a:r>
              <a:rPr lang="en-US" sz="1400" dirty="0" err="1" smtClean="0">
                <a:latin typeface="GHEA Grapalat" pitchFamily="50" charset="0"/>
              </a:rPr>
              <a:t>եկամուտներ</a:t>
            </a:r>
            <a:r>
              <a:rPr lang="en-US" sz="1400" dirty="0" smtClean="0">
                <a:latin typeface="GHEA Grapalat" pitchFamily="50" charset="0"/>
              </a:rPr>
              <a:t> - </a:t>
            </a:r>
            <a:r>
              <a:rPr lang="hy-AM" sz="1400" dirty="0">
                <a:latin typeface="GHEA Grapalat" pitchFamily="50" charset="0"/>
              </a:rPr>
              <a:t>ԱԱՀ </a:t>
            </a:r>
            <a:r>
              <a:rPr lang="hy-AM" sz="1400" dirty="0" smtClean="0">
                <a:latin typeface="GHEA Grapalat" pitchFamily="50" charset="0"/>
              </a:rPr>
              <a:t>վերադարձ</a:t>
            </a:r>
            <a:endParaRPr lang="en-US" sz="1400" dirty="0">
              <a:latin typeface="GHEA Grapalat" pitchFamily="50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0254087"/>
              </p:ext>
            </p:extLst>
          </p:nvPr>
        </p:nvGraphicFramePr>
        <p:xfrm>
          <a:off x="220127" y="1371600"/>
          <a:ext cx="8763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7086600" y="1600200"/>
            <a:ext cx="1219175" cy="2819400"/>
          </a:xfrm>
          <a:prstGeom prst="rect">
            <a:avLst/>
          </a:prstGeom>
          <a:solidFill>
            <a:schemeClr val="tx2">
              <a:lumMod val="40000"/>
              <a:lumOff val="60000"/>
              <a:alpha val="1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198438"/>
            <a:ext cx="6553200" cy="9445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hy-AM" altLang="en-US" sz="2400" b="1" dirty="0" smtClean="0">
                <a:solidFill>
                  <a:schemeClr val="tx2"/>
                </a:solidFill>
                <a:latin typeface="GHEA Grapalat" pitchFamily="50" charset="0"/>
              </a:rPr>
              <a:t>2018թ</a:t>
            </a:r>
            <a:r>
              <a:rPr lang="en-US" altLang="en-US" sz="2400" b="1" dirty="0" smtClean="0">
                <a:solidFill>
                  <a:schemeClr val="tx2"/>
                </a:solidFill>
                <a:latin typeface="GHEA Grapalat" pitchFamily="50" charset="0"/>
              </a:rPr>
              <a:t>.</a:t>
            </a:r>
            <a:r>
              <a:rPr lang="hy-AM" altLang="en-US" sz="2400" b="1" dirty="0" smtClean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hy-AM" altLang="en-US" sz="2400" b="1" dirty="0">
                <a:solidFill>
                  <a:schemeClr val="tx2"/>
                </a:solidFill>
                <a:latin typeface="GHEA Grapalat" pitchFamily="50" charset="0"/>
              </a:rPr>
              <a:t>կանխատեսվում է </a:t>
            </a:r>
            <a:r>
              <a:rPr lang="hy-AM" altLang="en-US" sz="2400" b="1" dirty="0" smtClean="0">
                <a:solidFill>
                  <a:schemeClr val="tx2"/>
                </a:solidFill>
                <a:latin typeface="GHEA Grapalat" pitchFamily="50" charset="0"/>
              </a:rPr>
              <a:t>հարկեր</a:t>
            </a:r>
            <a:r>
              <a:rPr lang="en-US" altLang="en-US" sz="2400" b="1" dirty="0" smtClean="0">
                <a:solidFill>
                  <a:schemeClr val="tx2"/>
                </a:solidFill>
                <a:latin typeface="GHEA Grapalat" pitchFamily="50" charset="0"/>
              </a:rPr>
              <a:t>/</a:t>
            </a:r>
            <a:r>
              <a:rPr lang="hy-AM" altLang="en-US" sz="2400" b="1" dirty="0" smtClean="0">
                <a:solidFill>
                  <a:schemeClr val="tx2"/>
                </a:solidFill>
                <a:latin typeface="GHEA Grapalat" pitchFamily="50" charset="0"/>
              </a:rPr>
              <a:t>ՀՆԱ-ի </a:t>
            </a:r>
            <a:r>
              <a:rPr lang="hy-AM" altLang="en-US" sz="2400" b="1" dirty="0">
                <a:solidFill>
                  <a:schemeClr val="tx2"/>
                </a:solidFill>
                <a:latin typeface="GHEA Grapalat" pitchFamily="50" charset="0"/>
              </a:rPr>
              <a:t>բարելավում</a:t>
            </a:r>
            <a:endParaRPr lang="ru-RU" sz="2400" b="1" dirty="0">
              <a:solidFill>
                <a:schemeClr val="tx2"/>
              </a:solidFill>
              <a:latin typeface="GHEA Grapalat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5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121052" cy="838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GHEA Grapalat" pitchFamily="50" charset="0"/>
              </a:rPr>
              <a:t>ՀՀ պ</a:t>
            </a:r>
            <a:r>
              <a:rPr lang="ru-RU" sz="2400" b="1" dirty="0" err="1" smtClean="0">
                <a:solidFill>
                  <a:schemeClr val="tx2"/>
                </a:solidFill>
                <a:latin typeface="GHEA Grapalat" pitchFamily="50" charset="0"/>
              </a:rPr>
              <a:t>ետական</a:t>
            </a:r>
            <a:r>
              <a:rPr lang="ru-RU" sz="2400" b="1" dirty="0" smtClean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GHEA Grapalat" pitchFamily="50" charset="0"/>
              </a:rPr>
              <a:t>բ</a:t>
            </a:r>
            <a:r>
              <a:rPr lang="en-US" sz="2400" b="1" dirty="0" err="1">
                <a:solidFill>
                  <a:schemeClr val="tx2"/>
                </a:solidFill>
                <a:latin typeface="GHEA Grapalat" pitchFamily="50" charset="0"/>
              </a:rPr>
              <a:t>յուջեի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GHEA Grapalat" pitchFamily="50" charset="0"/>
              </a:rPr>
              <a:t>պակասուրդի</a:t>
            </a:r>
            <a:r>
              <a:rPr lang="en-US" sz="2400" b="1" dirty="0" smtClean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hy-AM" sz="2400" b="1" dirty="0" smtClean="0">
                <a:solidFill>
                  <a:schemeClr val="tx2"/>
                </a:solidFill>
                <a:latin typeface="GHEA Grapalat" pitchFamily="50" charset="0"/>
              </a:rPr>
              <a:t>և </a:t>
            </a:r>
            <a:r>
              <a:rPr lang="en-US" sz="2400" b="1" dirty="0" err="1" smtClean="0">
                <a:solidFill>
                  <a:schemeClr val="tx2"/>
                </a:solidFill>
                <a:latin typeface="GHEA Grapalat" pitchFamily="50" charset="0"/>
              </a:rPr>
              <a:t>կապիտալ</a:t>
            </a:r>
            <a:r>
              <a:rPr lang="hy-AM" sz="2400" b="1" dirty="0" smtClean="0">
                <a:solidFill>
                  <a:schemeClr val="tx2"/>
                </a:solidFill>
                <a:latin typeface="GHEA Grapalat" pitchFamily="50" charset="0"/>
              </a:rPr>
              <a:t> ծախսերի համեմատական</a:t>
            </a:r>
            <a:endParaRPr lang="ru-RU" sz="2400" b="1" dirty="0">
              <a:solidFill>
                <a:schemeClr val="tx2"/>
              </a:solidFill>
              <a:latin typeface="GHEA Grapalat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8726E-88EE-4214-BB75-DEB7991F06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134715"/>
              </p:ext>
            </p:extLst>
          </p:nvPr>
        </p:nvGraphicFramePr>
        <p:xfrm>
          <a:off x="609600" y="1447800"/>
          <a:ext cx="8153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96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9445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</a:rPr>
              <a:t>201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</a:rPr>
              <a:t>8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</a:rPr>
              <a:t>թ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</a:rPr>
              <a:t>. բյուջեով նպատակադրվել է 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</a:rPr>
              <a:t>վերադարձ ոսկե կանոնին</a:t>
            </a:r>
            <a:endParaRPr lang="ru-RU" sz="2400" b="1" dirty="0">
              <a:solidFill>
                <a:schemeClr val="tx2"/>
              </a:solidFill>
              <a:latin typeface="GHEA Grapalat" pitchFamily="50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0946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772400" y="2514600"/>
            <a:ext cx="0" cy="1447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1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864350" cy="914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hy-AM" altLang="en-US" sz="2000" b="1" dirty="0">
                <a:solidFill>
                  <a:schemeClr val="tx2"/>
                </a:solidFill>
                <a:latin typeface="GHEA Grapalat" pitchFamily="50" charset="0"/>
              </a:rPr>
              <a:t>Կանխատեսվող ժամանակաշրջանում հարկաբյուջետային քաղաքականությունը զսպող է լինելու</a:t>
            </a:r>
            <a:endParaRPr lang="en-US" altLang="en-US" sz="2000" b="1" dirty="0">
              <a:solidFill>
                <a:schemeClr val="tx2"/>
              </a:solidFill>
              <a:latin typeface="GHEA Grapalat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6ECDD-4FAE-4AC1-AA7E-DBDDE8336D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93283952"/>
              </p:ext>
            </p:extLst>
          </p:nvPr>
        </p:nvGraphicFramePr>
        <p:xfrm>
          <a:off x="228600" y="2286000"/>
          <a:ext cx="8458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630648"/>
            <a:ext cx="8534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0"/>
              </a:spcBef>
              <a:buFont typeface="Arial" pitchFamily="34" charset="0"/>
              <a:buNone/>
              <a:defRPr sz="1200" b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1200"/>
            </a:lvl2pPr>
            <a:lvl3pPr indent="0">
              <a:spcBef>
                <a:spcPct val="20000"/>
              </a:spcBef>
              <a:buFont typeface="Arial" pitchFamily="34" charset="0"/>
              <a:buNone/>
              <a:defRPr sz="1000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900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900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900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900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900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900"/>
            </a:lvl9pPr>
          </a:lstStyle>
          <a:p>
            <a:r>
              <a:rPr lang="hy-AM" sz="1400" dirty="0"/>
              <a:t>Կանխատեսվող շրջանում ՀՆԱ-ի ճեղքը փակվում է, որի պայմաններում  </a:t>
            </a:r>
            <a:r>
              <a:rPr lang="ru-RU" sz="1400" dirty="0"/>
              <a:t>հարկաբյուջետային քաղաքականության </a:t>
            </a:r>
            <a:r>
              <a:rPr lang="hy-AM" sz="1400" dirty="0"/>
              <a:t>ուղղությունը</a:t>
            </a:r>
            <a:r>
              <a:rPr lang="ru-RU" sz="1400" dirty="0"/>
              <a:t> զսպող է` </a:t>
            </a:r>
            <a:r>
              <a:rPr lang="hy-AM" sz="1400" dirty="0"/>
              <a:t>ուղղված պետական պարտքի կայունության պահպանմանը</a:t>
            </a:r>
            <a:r>
              <a:rPr lang="ru-RU" sz="1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828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33600" y="261610"/>
            <a:ext cx="6477000" cy="8813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2018</a:t>
            </a:r>
            <a:r>
              <a:rPr lang="ru-RU" dirty="0" smtClean="0"/>
              <a:t>թ. </a:t>
            </a:r>
            <a:r>
              <a:rPr lang="ru-RU" dirty="0"/>
              <a:t>պ</a:t>
            </a:r>
            <a:r>
              <a:rPr lang="ru-RU" dirty="0" smtClean="0"/>
              <a:t>ետական բյուջե</a:t>
            </a:r>
            <a:r>
              <a:rPr lang="en-US" dirty="0" smtClean="0"/>
              <a:t>ի </a:t>
            </a:r>
            <a:r>
              <a:rPr lang="en-US" dirty="0" err="1" smtClean="0"/>
              <a:t>հիմքում</a:t>
            </a:r>
            <a:r>
              <a:rPr lang="en-US" dirty="0" smtClean="0"/>
              <a:t> </a:t>
            </a:r>
            <a:r>
              <a:rPr lang="en-US" dirty="0" err="1" smtClean="0"/>
              <a:t>ընկած</a:t>
            </a:r>
            <a:r>
              <a:rPr lang="en-US" dirty="0" smtClean="0"/>
              <a:t> </a:t>
            </a:r>
            <a:r>
              <a:rPr lang="en-US" dirty="0" err="1" smtClean="0"/>
              <a:t>առանցքային</a:t>
            </a:r>
            <a:r>
              <a:rPr lang="en-US" dirty="0" smtClean="0"/>
              <a:t> </a:t>
            </a:r>
            <a:r>
              <a:rPr lang="en-US" dirty="0" err="1" smtClean="0"/>
              <a:t>սկզբունքները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Picture 5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4" y="294592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565771"/>
              </p:ext>
            </p:extLst>
          </p:nvPr>
        </p:nvGraphicFramePr>
        <p:xfrm>
          <a:off x="1524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50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329" y="202442"/>
            <a:ext cx="7393171" cy="914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2018թ</a:t>
            </a:r>
            <a:r>
              <a:rPr lang="en-US" sz="20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բյուջեի</a:t>
            </a:r>
            <a:r>
              <a:rPr lang="en-US" sz="2000" b="1" dirty="0" smtClean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նախագծի</a:t>
            </a:r>
            <a:r>
              <a:rPr lang="en-US" sz="2000" b="1" dirty="0" smtClean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հիմքում</a:t>
            </a:r>
            <a:r>
              <a:rPr lang="en-US" sz="20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դրված</a:t>
            </a:r>
            <a:r>
              <a:rPr lang="en-US" sz="20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հիմնական</a:t>
            </a:r>
            <a:r>
              <a:rPr lang="en-US" sz="20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մակրոտնտեսական</a:t>
            </a:r>
            <a:r>
              <a:rPr lang="en-US" sz="20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ցուցանիշները</a:t>
            </a:r>
            <a:endParaRPr lang="en-US" sz="2000" b="1" dirty="0">
              <a:solidFill>
                <a:schemeClr val="tx2"/>
              </a:solidFill>
              <a:latin typeface="GHEA Grapalat" pitchFamily="50" charset="0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31709"/>
              </p:ext>
            </p:extLst>
          </p:nvPr>
        </p:nvGraphicFramePr>
        <p:xfrm>
          <a:off x="1219200" y="1219200"/>
          <a:ext cx="7303060" cy="5410210"/>
        </p:xfrm>
        <a:graphic>
          <a:graphicData uri="http://schemas.openxmlformats.org/drawingml/2006/table">
            <a:tbl>
              <a:tblPr/>
              <a:tblGrid>
                <a:gridCol w="413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21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04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38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857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GHEA Grapalat"/>
                        </a:rPr>
                        <a:t>Փաստ</a:t>
                      </a: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GHEA Grapalat"/>
                        </a:rPr>
                        <a:t>.</a:t>
                      </a:r>
                      <a:endParaRPr lang="hy-AM" sz="1600" b="0" i="0" u="none" strike="noStrike" dirty="0">
                        <a:solidFill>
                          <a:srgbClr val="FFFFFF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y-AM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GHEA Grapalat"/>
                        </a:rPr>
                        <a:t>2018 բյուջե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77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GHEA Grapalat"/>
                        </a:rPr>
                        <a:t>2016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GHEA Grapalat"/>
                        </a:rPr>
                        <a:t>2017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GHEA Grapalat"/>
                        </a:rPr>
                        <a:t>2018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239">
                <a:tc>
                  <a:txBody>
                    <a:bodyPr/>
                    <a:lstStyle/>
                    <a:p>
                      <a:pPr algn="l" rtl="0" fontAlgn="ctr"/>
                      <a:r>
                        <a:rPr lang="hy-AM" sz="1600" b="0" i="0" u="none" strike="noStrike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Տնտեսական աճ (ՀՆԱ-ի իրական աճ)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0.2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4.3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4.5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483">
                <a:tc>
                  <a:txBody>
                    <a:bodyPr/>
                    <a:lstStyle/>
                    <a:p>
                      <a:pPr algn="l" rtl="0" fontAlgn="ctr"/>
                      <a:r>
                        <a:rPr lang="hy-AM" sz="1600" b="0" i="0" u="none" strike="noStrike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Սպառման մակարդակ (Սպառում/ՀՆԱ)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90.8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90.1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91.1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7821">
                <a:tc>
                  <a:txBody>
                    <a:bodyPr/>
                    <a:lstStyle/>
                    <a:p>
                      <a:pPr algn="l" rtl="0" fontAlgn="ctr"/>
                      <a:r>
                        <a:rPr lang="hy-A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Ներդրումների մակարդակ (Ներդրում/ՀՆԱ</a:t>
                      </a:r>
                      <a:r>
                        <a:rPr lang="hy-AM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)</a:t>
                      </a:r>
                      <a:endParaRPr lang="hy-AM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18.4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18.2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18.4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532">
                <a:tc>
                  <a:txBody>
                    <a:bodyPr/>
                    <a:lstStyle/>
                    <a:p>
                      <a:pPr algn="l" rtl="0" fontAlgn="ctr"/>
                      <a:r>
                        <a:rPr lang="hy-A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ՀՆԱ դեֆլյատոր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100.5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102.1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103.5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532">
                <a:tc>
                  <a:txBody>
                    <a:bodyPr/>
                    <a:lstStyle/>
                    <a:p>
                      <a:pPr algn="l" rtl="0" fontAlgn="ctr"/>
                      <a:r>
                        <a:rPr lang="hy-AM" sz="1600" b="0" i="0" u="none" strike="noStrike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12-ամսյա գնաճ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-1.1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2.4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4.0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GHEA Grapala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532">
                <a:tc>
                  <a:txBody>
                    <a:bodyPr/>
                    <a:lstStyle/>
                    <a:p>
                      <a:pPr algn="l" rtl="0" fontAlgn="ctr"/>
                      <a:endParaRPr lang="hy-AM" sz="1600" b="0" i="0" u="none" strike="noStrike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GHEA Grapala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3532">
                <a:tc>
                  <a:txBody>
                    <a:bodyPr/>
                    <a:lstStyle/>
                    <a:p>
                      <a:pPr algn="l" rtl="0" fontAlgn="ctr"/>
                      <a:r>
                        <a:rPr lang="hy-A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Ընթացիկ հաշիվ/ՀՆԱ 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-2.3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-3.2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-3.6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 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35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Արտահանում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/ՀՆԱ</a:t>
                      </a:r>
                      <a:endParaRPr lang="hy-AM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33.1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37.0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37.4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35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Ներմուծում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/ՀՆԱ</a:t>
                      </a:r>
                      <a:endParaRPr lang="hy-AM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42.7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48.0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48.5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3532">
                <a:tc>
                  <a:txBody>
                    <a:bodyPr/>
                    <a:lstStyle/>
                    <a:p>
                      <a:pPr algn="l" rtl="0" fontAlgn="ctr"/>
                      <a:endParaRPr lang="hy-AM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3532">
                <a:tc>
                  <a:txBody>
                    <a:bodyPr/>
                    <a:lstStyle/>
                    <a:p>
                      <a:pPr algn="l" rtl="0" fontAlgn="b"/>
                      <a:r>
                        <a:rPr lang="hy-A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Հարկային եկամուտներ/ՀՆԱ</a:t>
                      </a:r>
                    </a:p>
                  </a:txBody>
                  <a:tcPr marL="8467" marR="8467" marT="8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21.3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21.2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 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21.3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 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35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Ճշգրտված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հարկային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եկամուտներ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/ՀՆԱ</a:t>
                      </a:r>
                      <a:endParaRPr lang="hy-AM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20.3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20.9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21.3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3532">
                <a:tc>
                  <a:txBody>
                    <a:bodyPr/>
                    <a:lstStyle/>
                    <a:p>
                      <a:pPr algn="l" rtl="0" fontAlgn="b"/>
                      <a:r>
                        <a:rPr lang="hy-A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Պետական բյուջեի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պակասուրդ</a:t>
                      </a:r>
                      <a:r>
                        <a:rPr lang="hy-AM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/ՀՆԱ</a:t>
                      </a:r>
                      <a:endParaRPr lang="hy-AM" sz="16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-5.5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GHEA Grapala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-3.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-2.7</a:t>
                      </a: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" name="Picture 3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442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001000" cy="2914650"/>
          </a:xfrm>
        </p:spPr>
        <p:txBody>
          <a:bodyPr>
            <a:normAutofit/>
          </a:bodyPr>
          <a:lstStyle/>
          <a:p>
            <a:r>
              <a:rPr lang="hy-AM" b="1" dirty="0" smtClean="0">
                <a:solidFill>
                  <a:schemeClr val="tx2"/>
                </a:solidFill>
                <a:latin typeface="GHEA Grapalat" pitchFamily="50" charset="0"/>
              </a:rPr>
              <a:t>Պետական բյուջեի շրջանակ</a:t>
            </a:r>
            <a:endParaRPr lang="ru-RU" b="1" dirty="0">
              <a:solidFill>
                <a:schemeClr val="tx2"/>
              </a:solidFill>
              <a:latin typeface="GHEA Grapalat" pitchFamily="50" charset="0"/>
            </a:endParaRPr>
          </a:p>
        </p:txBody>
      </p:sp>
      <p:pic>
        <p:nvPicPr>
          <p:cNvPr id="5" name="Picture 2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43066"/>
            <a:ext cx="25110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1733550" y="215900"/>
            <a:ext cx="7169150" cy="6985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400" b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ՀՀ 2016-2018թթ պետական բյուջեներ</a:t>
            </a:r>
          </a:p>
        </p:txBody>
      </p:sp>
      <p:graphicFrame>
        <p:nvGraphicFramePr>
          <p:cNvPr id="4099" name="Chart 3"/>
          <p:cNvGraphicFramePr>
            <a:graphicFrameLocks/>
          </p:cNvGraphicFramePr>
          <p:nvPr/>
        </p:nvGraphicFramePr>
        <p:xfrm>
          <a:off x="98425" y="1293813"/>
          <a:ext cx="3373438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Chart" r:id="rId3" imgW="3377477" imgH="5285690" progId="Excel.Chart.8">
                  <p:embed/>
                </p:oleObj>
              </mc:Choice>
              <mc:Fallback>
                <p:oleObj name="Chart" r:id="rId3" imgW="3377477" imgH="528569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1293813"/>
                        <a:ext cx="3373438" cy="528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Chart 5"/>
          <p:cNvGraphicFramePr>
            <a:graphicFrameLocks/>
          </p:cNvGraphicFramePr>
          <p:nvPr/>
        </p:nvGraphicFramePr>
        <p:xfrm>
          <a:off x="2847975" y="752475"/>
          <a:ext cx="3375025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Chart" r:id="rId5" imgW="3377477" imgH="4944285" progId="Excel.Chart.8">
                  <p:embed/>
                </p:oleObj>
              </mc:Choice>
              <mc:Fallback>
                <p:oleObj name="Chart" r:id="rId5" imgW="3377477" imgH="494428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752475"/>
                        <a:ext cx="3375025" cy="494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Chart 6"/>
          <p:cNvGraphicFramePr>
            <a:graphicFrameLocks/>
          </p:cNvGraphicFramePr>
          <p:nvPr/>
        </p:nvGraphicFramePr>
        <p:xfrm>
          <a:off x="5599113" y="1397000"/>
          <a:ext cx="3373437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Chart" r:id="rId7" imgW="3377477" imgH="5285690" progId="Excel.Chart.8">
                  <p:embed/>
                </p:oleObj>
              </mc:Choice>
              <mc:Fallback>
                <p:oleObj name="Chart" r:id="rId7" imgW="3377477" imgH="528569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1397000"/>
                        <a:ext cx="3373437" cy="528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7" descr="No automatic alt text available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58750"/>
            <a:ext cx="1255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95A572B-935A-4D99-977D-B62D6EDE817A}" type="slidenum">
              <a:rPr lang="en-US">
                <a:solidFill>
                  <a:srgbClr val="898989"/>
                </a:solidFill>
                <a:latin typeface="Calibri" pitchFamily="34" charset="0"/>
              </a:rPr>
              <a:pPr/>
              <a:t>22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08113" y="228600"/>
            <a:ext cx="7513637" cy="838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400" b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ՀՀ 2016-2018թթ պետական բյուջեի եկամուտները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787400" y="1244600"/>
          <a:ext cx="7764463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Chart" r:id="rId3" imgW="7766977" imgH="4706520" progId="Excel.Chart.8">
                  <p:embed/>
                </p:oleObj>
              </mc:Choice>
              <mc:Fallback>
                <p:oleObj name="Chart" r:id="rId3" imgW="7766977" imgH="470652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244600"/>
                        <a:ext cx="7764463" cy="470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D1B77A8-D2E8-4CEF-9408-77E9A27803BA}" type="slidenum">
              <a:rPr lang="en-US">
                <a:solidFill>
                  <a:srgbClr val="898989"/>
                </a:solidFill>
                <a:latin typeface="Calibri" pitchFamily="34" charset="0"/>
              </a:rPr>
              <a:pPr/>
              <a:t>23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126" name="Picture 5" descr="No automatic alt text availabl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55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289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08113" y="228600"/>
            <a:ext cx="7513637" cy="838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ՀՀ 2016-2018թթ </a:t>
            </a:r>
            <a:r>
              <a:rPr lang="en-US" altLang="en-US" sz="24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պետական</a:t>
            </a:r>
            <a:r>
              <a:rPr lang="en-US" alt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բյուջեի</a:t>
            </a:r>
            <a:r>
              <a:rPr lang="en-US" alt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հարկային</a:t>
            </a:r>
            <a:r>
              <a:rPr lang="en-US" alt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եկամուտները</a:t>
            </a:r>
            <a:r>
              <a:rPr lang="en-US" alt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(</a:t>
            </a:r>
            <a:r>
              <a:rPr lang="en-US" altLang="en-US" sz="24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առանց</a:t>
            </a:r>
            <a:r>
              <a:rPr lang="en-US" alt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ԱԱՀ-ի </a:t>
            </a:r>
            <a:r>
              <a:rPr lang="en-US" altLang="en-US" sz="24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գծով</a:t>
            </a:r>
            <a:r>
              <a:rPr lang="en-US" alt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վերադարձի</a:t>
            </a:r>
            <a:r>
              <a:rPr lang="en-US" alt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)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168400"/>
          <a:ext cx="8331200" cy="500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Chart" r:id="rId3" imgW="8340051" imgH="5017443" progId="Excel.Chart.8">
                  <p:embed/>
                </p:oleObj>
              </mc:Choice>
              <mc:Fallback>
                <p:oleObj name="Chart" r:id="rId3" imgW="8340051" imgH="5017443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168400"/>
                        <a:ext cx="8331200" cy="500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6CADD29-40D4-4F0C-AC2D-8C61B7DEB6F7}" type="slidenum">
              <a:rPr lang="en-US">
                <a:solidFill>
                  <a:srgbClr val="898989"/>
                </a:solidFill>
                <a:latin typeface="Calibri" pitchFamily="34" charset="0"/>
              </a:rPr>
              <a:pPr/>
              <a:t>24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150" name="Picture 6" descr="No automatic alt text availabl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55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245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08113" y="161925"/>
            <a:ext cx="7448550" cy="90487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400" b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ՀՀ 2016-2018թթ պետական բյուջեների դեֆիցիտի ֆինանսավորման աղբյուրները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1337" y="1371600"/>
          <a:ext cx="853093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3" name="Picture 5" descr="No automatic alt text availabl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55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475552C-3267-4273-86AA-14FED0CFA9D0}" type="slidenum">
              <a:rPr lang="en-US">
                <a:solidFill>
                  <a:srgbClr val="898989"/>
                </a:solidFill>
                <a:latin typeface="Calibri" pitchFamily="34" charset="0"/>
              </a:rPr>
              <a:pPr/>
              <a:t>25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7" name="Chart 4"/>
          <p:cNvGraphicFramePr>
            <a:graphicFrameLocks/>
          </p:cNvGraphicFramePr>
          <p:nvPr/>
        </p:nvGraphicFramePr>
        <p:xfrm>
          <a:off x="482600" y="1346200"/>
          <a:ext cx="808355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Chart" r:id="rId9" imgW="8090093" imgH="4883319" progId="Excel.Chart.8">
                  <p:embed/>
                </p:oleObj>
              </mc:Choice>
              <mc:Fallback>
                <p:oleObj name="Chart" r:id="rId9" imgW="8090093" imgH="48833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346200"/>
                        <a:ext cx="8083550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8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408112" y="161925"/>
            <a:ext cx="7583487" cy="11652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3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ՀՀ 2016-2018թթ </a:t>
            </a:r>
            <a:r>
              <a:rPr lang="en-US" altLang="en-US" sz="23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պետական</a:t>
            </a:r>
            <a:r>
              <a:rPr lang="en-US" altLang="en-US" sz="23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altLang="en-US" sz="23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բյուջեների</a:t>
            </a:r>
            <a:r>
              <a:rPr lang="en-US" altLang="en-US" sz="23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altLang="en-US" sz="23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ծախսերն</a:t>
            </a:r>
            <a:r>
              <a:rPr lang="en-US" altLang="en-US" sz="23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` </a:t>
            </a:r>
            <a:r>
              <a:rPr lang="en-US" altLang="en-US" sz="23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ըստ</a:t>
            </a:r>
            <a:r>
              <a:rPr lang="en-US" altLang="en-US" sz="23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altLang="en-US" sz="2300" b="1" dirty="0" err="1" smtClean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տնտեսագիտական</a:t>
            </a:r>
            <a:r>
              <a:rPr lang="en-US" altLang="en-US" sz="2300" b="1" dirty="0" smtClean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altLang="en-US" sz="23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դասակարգման</a:t>
            </a:r>
            <a:r>
              <a:rPr lang="en-US" altLang="en-US" sz="23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altLang="en-US" sz="23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ուղղությունների</a:t>
            </a:r>
            <a:endParaRPr lang="en-US" altLang="en-US" sz="2300" b="1" dirty="0">
              <a:solidFill>
                <a:schemeClr val="tx2"/>
              </a:solidFill>
              <a:latin typeface="GHEA Grapalat" pitchFamily="50" charset="0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1337" y="1371600"/>
          <a:ext cx="853093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7" name="Picture 5" descr="No automatic alt text availabl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55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AEFDEAD-A8D4-4C10-A9FC-5EFAD9A3A6C9}" type="slidenum">
              <a:rPr lang="en-US">
                <a:solidFill>
                  <a:srgbClr val="898989"/>
                </a:solidFill>
                <a:latin typeface="Calibri" pitchFamily="34" charset="0"/>
              </a:rPr>
              <a:pPr/>
              <a:t>26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7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785869"/>
              </p:ext>
            </p:extLst>
          </p:nvPr>
        </p:nvGraphicFramePr>
        <p:xfrm>
          <a:off x="301338" y="1346200"/>
          <a:ext cx="8606126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Chart" r:id="rId9" imgW="8815580" imgH="4883319" progId="Excel.Chart.8">
                  <p:embed/>
                </p:oleObj>
              </mc:Choice>
              <mc:Fallback>
                <p:oleObj name="Chart" r:id="rId9" imgW="8815580" imgH="48833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38" y="1346200"/>
                        <a:ext cx="8606126" cy="4749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8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408113" y="152400"/>
            <a:ext cx="7127875" cy="914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400" b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2016-2018 թթ կապիտալ ծախսերն` ըստ ֆինանսավորման աղբյուրների</a:t>
            </a:r>
          </a:p>
        </p:txBody>
      </p:sp>
      <p:pic>
        <p:nvPicPr>
          <p:cNvPr id="9220" name="Picture 4" descr="No automatic alt text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55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D5C9EFC-7D4C-4B3F-877B-9C5A5B0B134F}" type="slidenum">
              <a:rPr lang="en-US">
                <a:solidFill>
                  <a:srgbClr val="898989"/>
                </a:solidFill>
                <a:latin typeface="Calibri" pitchFamily="34" charset="0"/>
              </a:rPr>
              <a:pPr/>
              <a:t>27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6" name="Chart 3"/>
          <p:cNvGraphicFramePr>
            <a:graphicFrameLocks/>
          </p:cNvGraphicFramePr>
          <p:nvPr/>
        </p:nvGraphicFramePr>
        <p:xfrm>
          <a:off x="787400" y="1168400"/>
          <a:ext cx="777875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Chart" r:id="rId4" imgW="7785267" imgH="5212532" progId="Excel.Chart.8">
                  <p:embed/>
                </p:oleObj>
              </mc:Choice>
              <mc:Fallback>
                <p:oleObj name="Chart" r:id="rId4" imgW="7785267" imgH="521253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168400"/>
                        <a:ext cx="7778750" cy="520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7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1530350" y="152400"/>
            <a:ext cx="7232650" cy="8143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400" b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ՀՀ 2018թ պետական բյուջեի նախագիծն ըստ ծախսերի հիմնական ուղղությունների</a:t>
            </a:r>
          </a:p>
        </p:txBody>
      </p:sp>
      <p:pic>
        <p:nvPicPr>
          <p:cNvPr id="10244" name="Picture 8" descr="No automatic alt text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55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81AF2D0-EB87-4AD7-B0D1-E72962E0AC0B}" type="slidenum">
              <a:rPr lang="en-US">
                <a:solidFill>
                  <a:srgbClr val="898989"/>
                </a:solidFill>
                <a:latin typeface="Calibri" pitchFamily="34" charset="0"/>
              </a:rPr>
              <a:pPr/>
              <a:t>28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877858"/>
              </p:ext>
            </p:extLst>
          </p:nvPr>
        </p:nvGraphicFramePr>
        <p:xfrm>
          <a:off x="223838" y="1066800"/>
          <a:ext cx="8742362" cy="534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Chart" r:id="rId4" imgW="8748518" imgH="5499069" progId="Excel.Chart.8">
                  <p:embed/>
                </p:oleObj>
              </mc:Choice>
              <mc:Fallback>
                <p:oleObj name="Chart" r:id="rId4" imgW="8748518" imgH="549906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066800"/>
                        <a:ext cx="8742362" cy="5340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4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72786BA-F2F4-47CF-BA8B-0229EA378412}" type="slidenum">
              <a:rPr lang="en-US">
                <a:solidFill>
                  <a:srgbClr val="898989"/>
                </a:solidFill>
                <a:latin typeface="Calibri" pitchFamily="34" charset="0"/>
              </a:rPr>
              <a:pPr/>
              <a:t>29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12291" name="Chart 7"/>
          <p:cNvGraphicFramePr>
            <a:graphicFrameLocks/>
          </p:cNvGraphicFramePr>
          <p:nvPr/>
        </p:nvGraphicFramePr>
        <p:xfrm>
          <a:off x="177800" y="1346200"/>
          <a:ext cx="8483600" cy="50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Chart" r:id="rId3" imgW="8486367" imgH="5072312" progId="Excel.Chart.8">
                  <p:embed/>
                </p:oleObj>
              </mc:Choice>
              <mc:Fallback>
                <p:oleObj name="Chart" r:id="rId3" imgW="8486367" imgH="507231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346200"/>
                        <a:ext cx="8483600" cy="506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1408113" y="192088"/>
            <a:ext cx="7107237" cy="83978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400" b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2016-2018թթ պետական բյուջեի ծախսերն ըստ ծառայությունների խոշորացված խմբերի</a:t>
            </a:r>
          </a:p>
        </p:txBody>
      </p:sp>
      <p:pic>
        <p:nvPicPr>
          <p:cNvPr id="12293" name="Picture 9" descr="No automatic alt text availabl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55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0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602163"/>
          </a:xfrm>
        </p:spPr>
        <p:txBody>
          <a:bodyPr>
            <a:noAutofit/>
          </a:bodyPr>
          <a:lstStyle/>
          <a:p>
            <a:r>
              <a:rPr lang="hy-AM" sz="2800" b="1" dirty="0" smtClean="0">
                <a:latin typeface="GHEA Grapalat" pitchFamily="50" charset="0"/>
              </a:rPr>
              <a:t>Մակրոտնտեսական շրջանակ</a:t>
            </a:r>
          </a:p>
          <a:p>
            <a:pPr lvl="1"/>
            <a:r>
              <a:rPr lang="en-US" sz="2400" dirty="0" err="1" smtClean="0">
                <a:latin typeface="GHEA Grapalat" pitchFamily="50" charset="0"/>
              </a:rPr>
              <a:t>Արտաքին</a:t>
            </a:r>
            <a:r>
              <a:rPr lang="en-US" sz="2400" dirty="0" smtClean="0">
                <a:latin typeface="GHEA Grapalat" pitchFamily="50" charset="0"/>
              </a:rPr>
              <a:t> </a:t>
            </a:r>
            <a:r>
              <a:rPr lang="en-US" sz="2400" dirty="0" err="1" smtClean="0">
                <a:latin typeface="GHEA Grapalat" pitchFamily="50" charset="0"/>
              </a:rPr>
              <a:t>աշխարհի</a:t>
            </a:r>
            <a:r>
              <a:rPr lang="en-US" sz="2400" dirty="0" smtClean="0">
                <a:latin typeface="GHEA Grapalat" pitchFamily="50" charset="0"/>
              </a:rPr>
              <a:t> </a:t>
            </a:r>
            <a:r>
              <a:rPr lang="en-US" sz="2400" dirty="0" err="1" smtClean="0">
                <a:latin typeface="GHEA Grapalat" pitchFamily="50" charset="0"/>
              </a:rPr>
              <a:t>զարգացումներ</a:t>
            </a:r>
            <a:endParaRPr lang="en-US" sz="2400" dirty="0" smtClean="0">
              <a:latin typeface="GHEA Grapalat" pitchFamily="50" charset="0"/>
            </a:endParaRPr>
          </a:p>
          <a:p>
            <a:pPr lvl="1"/>
            <a:r>
              <a:rPr lang="en-US" sz="2400" dirty="0" smtClean="0">
                <a:latin typeface="GHEA Grapalat" pitchFamily="50" charset="0"/>
              </a:rPr>
              <a:t>ՀՀ </a:t>
            </a:r>
            <a:r>
              <a:rPr lang="en-US" sz="2400" dirty="0" err="1" smtClean="0">
                <a:latin typeface="GHEA Grapalat" pitchFamily="50" charset="0"/>
              </a:rPr>
              <a:t>տնտեսության</a:t>
            </a:r>
            <a:r>
              <a:rPr lang="en-US" sz="2400" dirty="0" smtClean="0">
                <a:latin typeface="GHEA Grapalat" pitchFamily="50" charset="0"/>
              </a:rPr>
              <a:t> </a:t>
            </a:r>
            <a:r>
              <a:rPr lang="en-US" sz="2400" dirty="0" err="1" smtClean="0">
                <a:latin typeface="GHEA Grapalat" pitchFamily="50" charset="0"/>
              </a:rPr>
              <a:t>ընթացիկ</a:t>
            </a:r>
            <a:r>
              <a:rPr lang="en-US" sz="2400" dirty="0" smtClean="0">
                <a:latin typeface="GHEA Grapalat" pitchFamily="50" charset="0"/>
              </a:rPr>
              <a:t> </a:t>
            </a:r>
            <a:r>
              <a:rPr lang="en-US" sz="2400" dirty="0" err="1" smtClean="0">
                <a:latin typeface="GHEA Grapalat" pitchFamily="50" charset="0"/>
              </a:rPr>
              <a:t>զարգացումներ</a:t>
            </a:r>
            <a:endParaRPr lang="en-US" sz="2400" dirty="0" smtClean="0">
              <a:latin typeface="GHEA Grapalat" pitchFamily="50" charset="0"/>
            </a:endParaRPr>
          </a:p>
          <a:p>
            <a:pPr lvl="1"/>
            <a:r>
              <a:rPr lang="en-US" sz="2400" dirty="0" err="1" smtClean="0">
                <a:latin typeface="GHEA Grapalat" pitchFamily="50" charset="0"/>
              </a:rPr>
              <a:t>Մակրոտնտեսական</a:t>
            </a:r>
            <a:r>
              <a:rPr lang="en-US" sz="2400" dirty="0" smtClean="0">
                <a:latin typeface="GHEA Grapalat" pitchFamily="50" charset="0"/>
              </a:rPr>
              <a:t> </a:t>
            </a:r>
            <a:r>
              <a:rPr lang="en-US" sz="2400" dirty="0" err="1" smtClean="0">
                <a:latin typeface="GHEA Grapalat" pitchFamily="50" charset="0"/>
              </a:rPr>
              <a:t>կանխատեսումներ</a:t>
            </a:r>
            <a:endParaRPr lang="hy-AM" sz="2400" dirty="0">
              <a:latin typeface="GHEA Grapalat" pitchFamily="50" charset="0"/>
            </a:endParaRPr>
          </a:p>
          <a:p>
            <a:endParaRPr lang="hy-AM" sz="1600" dirty="0" smtClean="0">
              <a:latin typeface="GHEA Grapalat" pitchFamily="50" charset="0"/>
            </a:endParaRPr>
          </a:p>
          <a:p>
            <a:r>
              <a:rPr lang="hy-AM" sz="2800" b="1" dirty="0" smtClean="0">
                <a:latin typeface="GHEA Grapalat" pitchFamily="50" charset="0"/>
              </a:rPr>
              <a:t>Պետական բյուջեի շրջանակ</a:t>
            </a:r>
          </a:p>
          <a:p>
            <a:pPr lvl="1"/>
            <a:r>
              <a:rPr lang="hy-AM" sz="2400" dirty="0" smtClean="0">
                <a:latin typeface="GHEA Grapalat" pitchFamily="50" charset="0"/>
              </a:rPr>
              <a:t>Եկամուտների շրջանակ</a:t>
            </a:r>
          </a:p>
          <a:p>
            <a:pPr lvl="1"/>
            <a:r>
              <a:rPr lang="hy-AM" sz="2400" dirty="0" smtClean="0">
                <a:latin typeface="GHEA Grapalat" pitchFamily="50" charset="0"/>
              </a:rPr>
              <a:t>Ծախսերի շրջանակ</a:t>
            </a:r>
          </a:p>
          <a:p>
            <a:endParaRPr lang="hy-AM" sz="1600" dirty="0" smtClean="0">
              <a:latin typeface="GHEA Grapalat" pitchFamily="50" charset="0"/>
            </a:endParaRPr>
          </a:p>
          <a:p>
            <a:r>
              <a:rPr lang="hy-AM" sz="2800" b="1" dirty="0" smtClean="0">
                <a:latin typeface="GHEA Grapalat" pitchFamily="50" charset="0"/>
              </a:rPr>
              <a:t>Պետական պարտք</a:t>
            </a:r>
            <a:endParaRPr lang="en-US" sz="2800" b="1" dirty="0" smtClean="0">
              <a:latin typeface="GHEA Grapalat" pitchFamily="50" charset="0"/>
            </a:endParaRPr>
          </a:p>
          <a:p>
            <a:pPr lvl="1"/>
            <a:r>
              <a:rPr lang="en-US" sz="2400" dirty="0" err="1" smtClean="0">
                <a:latin typeface="GHEA Grapalat" pitchFamily="50" charset="0"/>
              </a:rPr>
              <a:t>Կառավարության</a:t>
            </a:r>
            <a:r>
              <a:rPr lang="en-US" sz="2400" dirty="0" smtClean="0">
                <a:latin typeface="GHEA Grapalat" pitchFamily="50" charset="0"/>
              </a:rPr>
              <a:t> </a:t>
            </a:r>
            <a:r>
              <a:rPr lang="en-US" sz="2400" dirty="0" err="1" smtClean="0">
                <a:latin typeface="GHEA Grapalat" pitchFamily="50" charset="0"/>
              </a:rPr>
              <a:t>պարտք</a:t>
            </a:r>
            <a:endParaRPr lang="en-US" sz="2400" dirty="0" smtClean="0">
              <a:latin typeface="GHEA Grapalat" pitchFamily="50" charset="0"/>
            </a:endParaRPr>
          </a:p>
          <a:p>
            <a:endParaRPr lang="en-US" sz="2800" dirty="0">
              <a:latin typeface="GHEA Grapalat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61610"/>
            <a:ext cx="6477000" cy="8813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Բովանդակություն</a:t>
            </a:r>
            <a:endParaRPr lang="ru-RU" dirty="0"/>
          </a:p>
        </p:txBody>
      </p:sp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4" y="294592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EC51067-DC1C-4000-80F5-BA8F79471332}" type="slidenum">
              <a:rPr lang="en-US">
                <a:solidFill>
                  <a:srgbClr val="898989"/>
                </a:solidFill>
                <a:latin typeface="Calibri" pitchFamily="34" charset="0"/>
              </a:rPr>
              <a:pPr/>
              <a:t>30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13315" name="Chart 7"/>
          <p:cNvGraphicFramePr>
            <a:graphicFrameLocks/>
          </p:cNvGraphicFramePr>
          <p:nvPr/>
        </p:nvGraphicFramePr>
        <p:xfrm>
          <a:off x="558800" y="1016000"/>
          <a:ext cx="33020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Chart" r:id="rId3" imgW="3310415" imgH="3267739" progId="Excel.Chart.8">
                  <p:embed/>
                </p:oleObj>
              </mc:Choice>
              <mc:Fallback>
                <p:oleObj name="Chart" r:id="rId3" imgW="3310415" imgH="32677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016000"/>
                        <a:ext cx="3302000" cy="325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1408113" y="192088"/>
            <a:ext cx="7431087" cy="8239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400" b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1. Ընդհանուր նշանակության պետական ծառայությունների գծով ծախսեր</a:t>
            </a:r>
          </a:p>
        </p:txBody>
      </p:sp>
      <p:pic>
        <p:nvPicPr>
          <p:cNvPr id="13317" name="Picture 9" descr="No automatic alt text availabl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55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8" name="Chart 12"/>
          <p:cNvGraphicFramePr>
            <a:graphicFrameLocks/>
          </p:cNvGraphicFramePr>
          <p:nvPr/>
        </p:nvGraphicFramePr>
        <p:xfrm>
          <a:off x="61913" y="3508375"/>
          <a:ext cx="7837487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Chart" r:id="rId6" imgW="7840135" imgH="3261643" progId="Excel.Chart.8">
                  <p:embed/>
                </p:oleObj>
              </mc:Choice>
              <mc:Fallback>
                <p:oleObj name="Chart" r:id="rId6" imgW="7840135" imgH="326164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3508375"/>
                        <a:ext cx="7837487" cy="325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Chart 14"/>
          <p:cNvGraphicFramePr>
            <a:graphicFrameLocks/>
          </p:cNvGraphicFramePr>
          <p:nvPr/>
        </p:nvGraphicFramePr>
        <p:xfrm>
          <a:off x="4597400" y="1016000"/>
          <a:ext cx="33020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Chart" r:id="rId8" imgW="3304318" imgH="3267739" progId="Excel.Chart.8">
                  <p:embed/>
                </p:oleObj>
              </mc:Choice>
              <mc:Fallback>
                <p:oleObj name="Chart" r:id="rId8" imgW="3304318" imgH="32677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016000"/>
                        <a:ext cx="3302000" cy="325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77FA637-4883-44EF-9F9D-CF9AEB2B9FEC}" type="slidenum">
              <a:rPr lang="en-US">
                <a:solidFill>
                  <a:srgbClr val="898989"/>
                </a:solidFill>
                <a:latin typeface="Calibri" pitchFamily="34" charset="0"/>
              </a:rPr>
              <a:pPr/>
              <a:t>31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15363" name="Chart 6"/>
          <p:cNvGraphicFramePr>
            <a:graphicFrameLocks/>
          </p:cNvGraphicFramePr>
          <p:nvPr/>
        </p:nvGraphicFramePr>
        <p:xfrm>
          <a:off x="138113" y="987425"/>
          <a:ext cx="436880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0" name="Chart" r:id="rId3" imgW="4377307" imgH="2804403" progId="Excel.Chart.8">
                  <p:embed/>
                </p:oleObj>
              </mc:Choice>
              <mc:Fallback>
                <p:oleObj name="Chart" r:id="rId3" imgW="4377307" imgH="280440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987425"/>
                        <a:ext cx="4368800" cy="279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1408113" y="192088"/>
            <a:ext cx="7431087" cy="7985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400" b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2. Տնտեսական ծառայությունների գծով ծախսեր</a:t>
            </a:r>
          </a:p>
        </p:txBody>
      </p:sp>
      <p:pic>
        <p:nvPicPr>
          <p:cNvPr id="15365" name="Picture 8" descr="No automatic alt text availabl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55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Chart 12"/>
          <p:cNvGraphicFramePr>
            <a:graphicFrameLocks/>
          </p:cNvGraphicFramePr>
          <p:nvPr/>
        </p:nvGraphicFramePr>
        <p:xfrm>
          <a:off x="4408488" y="674688"/>
          <a:ext cx="4560887" cy="591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1" name="Chart" r:id="rId6" imgW="4566300" imgH="5925826" progId="Excel.Chart.8">
                  <p:embed/>
                </p:oleObj>
              </mc:Choice>
              <mc:Fallback>
                <p:oleObj name="Chart" r:id="rId6" imgW="4566300" imgH="592582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8" y="674688"/>
                        <a:ext cx="4560887" cy="591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Chart 13"/>
          <p:cNvGraphicFramePr>
            <a:graphicFrameLocks/>
          </p:cNvGraphicFramePr>
          <p:nvPr/>
        </p:nvGraphicFramePr>
        <p:xfrm>
          <a:off x="138113" y="3902075"/>
          <a:ext cx="4368800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2" name="Chart" r:id="rId8" imgW="4377307" imgH="2798307" progId="Excel.Chart.8">
                  <p:embed/>
                </p:oleObj>
              </mc:Choice>
              <mc:Fallback>
                <p:oleObj name="Chart" r:id="rId8" imgW="4377307" imgH="279830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3902075"/>
                        <a:ext cx="4368800" cy="279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3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26387D2-6227-413D-887B-07EA53A79938}" type="slidenum">
              <a:rPr lang="en-US">
                <a:solidFill>
                  <a:srgbClr val="898989"/>
                </a:solidFill>
                <a:latin typeface="Calibri" pitchFamily="34" charset="0"/>
              </a:rPr>
              <a:pPr/>
              <a:t>32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16387" name="Chart 7"/>
          <p:cNvGraphicFramePr>
            <a:graphicFrameLocks/>
          </p:cNvGraphicFramePr>
          <p:nvPr/>
        </p:nvGraphicFramePr>
        <p:xfrm>
          <a:off x="558800" y="1016000"/>
          <a:ext cx="39878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4" name="Chart" r:id="rId3" imgW="3993226" imgH="3267739" progId="Excel.Chart.8">
                  <p:embed/>
                </p:oleObj>
              </mc:Choice>
              <mc:Fallback>
                <p:oleObj name="Chart" r:id="rId3" imgW="3993226" imgH="32677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016000"/>
                        <a:ext cx="3987800" cy="325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1408113" y="192088"/>
            <a:ext cx="7431087" cy="7794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400" b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3. Սոցիալական ծառայությունների գծով ծախսեր</a:t>
            </a:r>
          </a:p>
        </p:txBody>
      </p:sp>
      <p:pic>
        <p:nvPicPr>
          <p:cNvPr id="16389" name="Picture 9" descr="No automatic alt text availabl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55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0" name="Chart 12"/>
          <p:cNvGraphicFramePr>
            <a:graphicFrameLocks/>
          </p:cNvGraphicFramePr>
          <p:nvPr/>
        </p:nvGraphicFramePr>
        <p:xfrm>
          <a:off x="61913" y="3508375"/>
          <a:ext cx="8447087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Chart" r:id="rId6" imgW="8449788" imgH="3261643" progId="Excel.Chart.8">
                  <p:embed/>
                </p:oleObj>
              </mc:Choice>
              <mc:Fallback>
                <p:oleObj name="Chart" r:id="rId6" imgW="8449788" imgH="326164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3508375"/>
                        <a:ext cx="8447087" cy="325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Chart 14"/>
          <p:cNvGraphicFramePr>
            <a:graphicFrameLocks/>
          </p:cNvGraphicFramePr>
          <p:nvPr/>
        </p:nvGraphicFramePr>
        <p:xfrm>
          <a:off x="4597400" y="1016000"/>
          <a:ext cx="42926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6" name="Chart" r:id="rId8" imgW="4298052" imgH="3267739" progId="Excel.Chart.8">
                  <p:embed/>
                </p:oleObj>
              </mc:Choice>
              <mc:Fallback>
                <p:oleObj name="Chart" r:id="rId8" imgW="4298052" imgH="32677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016000"/>
                        <a:ext cx="4292600" cy="325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3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1ABE094-AEF5-4F45-949F-469A28191835}" type="slidenum">
              <a:rPr lang="en-US">
                <a:solidFill>
                  <a:srgbClr val="898989"/>
                </a:solidFill>
                <a:latin typeface="Calibri" pitchFamily="34" charset="0"/>
              </a:rPr>
              <a:pPr/>
              <a:t>33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17411" name="Chart 10"/>
          <p:cNvGraphicFramePr>
            <a:graphicFrameLocks/>
          </p:cNvGraphicFramePr>
          <p:nvPr/>
        </p:nvGraphicFramePr>
        <p:xfrm>
          <a:off x="406400" y="863600"/>
          <a:ext cx="85598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Chart" r:id="rId3" imgW="8565622" imgH="2700762" progId="Excel.Chart.8">
                  <p:embed/>
                </p:oleObj>
              </mc:Choice>
              <mc:Fallback>
                <p:oleObj name="Chart" r:id="rId3" imgW="8565622" imgH="270076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863600"/>
                        <a:ext cx="8559800" cy="269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Chart 13"/>
          <p:cNvGraphicFramePr>
            <a:graphicFrameLocks/>
          </p:cNvGraphicFramePr>
          <p:nvPr/>
        </p:nvGraphicFramePr>
        <p:xfrm>
          <a:off x="558800" y="2997200"/>
          <a:ext cx="3987800" cy="358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Chart" r:id="rId5" imgW="3993226" imgH="3590855" progId="Excel.Chart.8">
                  <p:embed/>
                </p:oleObj>
              </mc:Choice>
              <mc:Fallback>
                <p:oleObj name="Chart" r:id="rId5" imgW="3993226" imgH="35908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997200"/>
                        <a:ext cx="3987800" cy="358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Chart 14"/>
          <p:cNvGraphicFramePr>
            <a:graphicFrameLocks/>
          </p:cNvGraphicFramePr>
          <p:nvPr/>
        </p:nvGraphicFramePr>
        <p:xfrm>
          <a:off x="4559300" y="2997200"/>
          <a:ext cx="3987800" cy="358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0" name="Chart" r:id="rId7" imgW="3999323" imgH="3590855" progId="Excel.Chart.8">
                  <p:embed/>
                </p:oleObj>
              </mc:Choice>
              <mc:Fallback>
                <p:oleObj name="Chart" r:id="rId7" imgW="3999323" imgH="35908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2997200"/>
                        <a:ext cx="3987800" cy="358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itle 1"/>
          <p:cNvSpPr>
            <a:spLocks noGrp="1"/>
          </p:cNvSpPr>
          <p:nvPr>
            <p:ph type="title"/>
          </p:nvPr>
        </p:nvSpPr>
        <p:spPr>
          <a:xfrm>
            <a:off x="1408113" y="192088"/>
            <a:ext cx="7431087" cy="7223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2400" b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Պետական բյուջեի ֆինանսավորման արտաքին աղբյուրները</a:t>
            </a:r>
          </a:p>
        </p:txBody>
      </p:sp>
      <p:pic>
        <p:nvPicPr>
          <p:cNvPr id="17415" name="Picture 16" descr="No automatic alt text available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55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6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001000" cy="2914650"/>
          </a:xfrm>
        </p:spPr>
        <p:txBody>
          <a:bodyPr>
            <a:normAutofit/>
          </a:bodyPr>
          <a:lstStyle/>
          <a:p>
            <a:r>
              <a:rPr lang="hy-AM" b="1" dirty="0" smtClean="0">
                <a:solidFill>
                  <a:schemeClr val="tx2"/>
                </a:solidFill>
                <a:latin typeface="GHEA Grapalat" pitchFamily="50" charset="0"/>
              </a:rPr>
              <a:t>Պետական պարտք</a:t>
            </a:r>
            <a:endParaRPr lang="ru-RU" b="1" dirty="0">
              <a:solidFill>
                <a:schemeClr val="tx2"/>
              </a:solidFill>
              <a:latin typeface="GHEA Grapalat" pitchFamily="50" charset="0"/>
            </a:endParaRPr>
          </a:p>
        </p:txBody>
      </p:sp>
      <p:pic>
        <p:nvPicPr>
          <p:cNvPr id="5" name="Picture 2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43066"/>
            <a:ext cx="25110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077200" cy="1200329"/>
          </a:xfr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2018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թվականին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կանխատեսվում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hy-AM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է, որ պետական պարտքը 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նախորդ տարիների համեմատ </a:t>
            </a:r>
            <a:r>
              <a:rPr lang="hy-AM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կաճի ավելի դանդաղ տեմպով, որի արդյունքում ՀՆԱ-ի նկատմամբ պետական պարտքի ցուցանիշը կնվազի մոտ 1 տոկոսային կետով:</a:t>
            </a:r>
            <a:endParaRPr lang="en-US" sz="1600" b="1" dirty="0">
              <a:solidFill>
                <a:srgbClr val="002060"/>
              </a:solidFill>
              <a:latin typeface="GHEA Grapalat" pitchFamily="50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76200"/>
            <a:ext cx="6477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defRPr>
            </a:lvl1pPr>
          </a:lstStyle>
          <a:p>
            <a:r>
              <a:rPr lang="hy-AM" sz="2400" dirty="0" smtClean="0"/>
              <a:t>Պետական պարտք</a:t>
            </a:r>
            <a:endParaRPr lang="ru-R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4" name="Picture 13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7" y="762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735421"/>
              </p:ext>
            </p:extLst>
          </p:nvPr>
        </p:nvGraphicFramePr>
        <p:xfrm>
          <a:off x="838200" y="2743200"/>
          <a:ext cx="7410049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 rot="17877400">
            <a:off x="4034208" y="3920444"/>
            <a:ext cx="922942" cy="5450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239133">
            <a:off x="6108570" y="3234937"/>
            <a:ext cx="1300260" cy="590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1" idx="2"/>
          </p:cNvCxnSpPr>
          <p:nvPr/>
        </p:nvCxnSpPr>
        <p:spPr>
          <a:xfrm>
            <a:off x="3576653" y="3767619"/>
            <a:ext cx="648142" cy="297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57818" y="3292992"/>
            <a:ext cx="1237669" cy="47462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400" dirty="0" smtClean="0">
                <a:solidFill>
                  <a:srgbClr val="FF0000"/>
                </a:solidFill>
              </a:rPr>
              <a:t>Ց</a:t>
            </a:r>
            <a:r>
              <a:rPr lang="en-US" sz="1400" dirty="0" err="1" smtClean="0">
                <a:solidFill>
                  <a:srgbClr val="FF0000"/>
                </a:solidFill>
              </a:rPr>
              <a:t>նցում</a:t>
            </a:r>
            <a:r>
              <a:rPr lang="en-US" sz="1400" dirty="0" smtClean="0">
                <a:solidFill>
                  <a:srgbClr val="FF0000"/>
                </a:solidFill>
              </a:rPr>
              <a:t> 1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90427" y="3181268"/>
            <a:ext cx="438973" cy="111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52758" y="2943955"/>
            <a:ext cx="1237669" cy="47462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400" dirty="0" smtClean="0">
                <a:solidFill>
                  <a:srgbClr val="FF0000"/>
                </a:solidFill>
              </a:rPr>
              <a:t>Ց</a:t>
            </a:r>
            <a:r>
              <a:rPr lang="en-US" sz="1400" dirty="0" err="1" smtClean="0">
                <a:solidFill>
                  <a:srgbClr val="FF0000"/>
                </a:solidFill>
              </a:rPr>
              <a:t>նցում</a:t>
            </a:r>
            <a:r>
              <a:rPr lang="en-US" sz="1400" dirty="0" smtClean="0">
                <a:solidFill>
                  <a:srgbClr val="FF0000"/>
                </a:solidFill>
              </a:rPr>
              <a:t> 2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077200" cy="1569660"/>
          </a:xfr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ՀՀ 201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8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թ.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պետական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բյուջեի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հիմքում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դրված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կանխատեսումների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համաձայն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` 201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8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թվականի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hy-AM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տարեվերջի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դրությամբ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ՀՀ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կառավարության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պարտքը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կկազմի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3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,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16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3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մլրդ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դրամ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(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6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,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61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1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մլն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ԱՄՆ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դոլար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) և 201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7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թվականի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տարեվերջի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համեմատությամբ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կաճի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1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8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1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մլրդ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դրամով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(378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մլն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ԱՄՆ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դոլարով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):</a:t>
            </a:r>
            <a:endParaRPr lang="en-US" sz="1600" b="1" dirty="0">
              <a:solidFill>
                <a:srgbClr val="002060"/>
              </a:solidFill>
              <a:latin typeface="GHEA Grapalat" pitchFamily="50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76200"/>
            <a:ext cx="6477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defRPr>
            </a:lvl1pPr>
          </a:lstStyle>
          <a:p>
            <a:r>
              <a:rPr lang="hy-AM" sz="2400" dirty="0" smtClean="0"/>
              <a:t>Կառավարության պարտք</a:t>
            </a:r>
            <a:endParaRPr lang="ru-R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4" name="Picture 13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7" y="762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61261"/>
              </p:ext>
            </p:extLst>
          </p:nvPr>
        </p:nvGraphicFramePr>
        <p:xfrm>
          <a:off x="381001" y="3276600"/>
          <a:ext cx="8153399" cy="220049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267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9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Առ</a:t>
                      </a:r>
                      <a:r>
                        <a:rPr lang="en-US" sz="1500" dirty="0">
                          <a:effectLst/>
                        </a:rPr>
                        <a:t> 31.12.201</a:t>
                      </a:r>
                      <a:r>
                        <a:rPr lang="hy-AM" sz="1500" dirty="0">
                          <a:effectLst/>
                        </a:rPr>
                        <a:t>6</a:t>
                      </a:r>
                      <a:r>
                        <a:rPr lang="en-US" sz="1500" dirty="0">
                          <a:effectLst/>
                        </a:rPr>
                        <a:t>թ.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Առ</a:t>
                      </a:r>
                      <a:r>
                        <a:rPr lang="en-US" sz="1500" dirty="0">
                          <a:effectLst/>
                        </a:rPr>
                        <a:t> 31.12.201</a:t>
                      </a:r>
                      <a:r>
                        <a:rPr lang="hy-AM" sz="1500" dirty="0">
                          <a:effectLst/>
                        </a:rPr>
                        <a:t>7</a:t>
                      </a:r>
                      <a:r>
                        <a:rPr lang="en-US" sz="1500" dirty="0">
                          <a:effectLst/>
                        </a:rPr>
                        <a:t>թ.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Առ 31.12.201</a:t>
                      </a:r>
                      <a:r>
                        <a:rPr lang="hy-AM" sz="1500">
                          <a:effectLst/>
                        </a:rPr>
                        <a:t>8</a:t>
                      </a:r>
                      <a:r>
                        <a:rPr lang="en-US" sz="1500">
                          <a:effectLst/>
                        </a:rPr>
                        <a:t>թ.</a:t>
                      </a:r>
                      <a:endParaRPr lang="en-US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ՀՀ </a:t>
                      </a:r>
                      <a:r>
                        <a:rPr lang="en-US" sz="1500" b="0" dirty="0" err="1">
                          <a:effectLst/>
                        </a:rPr>
                        <a:t>կառավարության</a:t>
                      </a:r>
                      <a:r>
                        <a:rPr lang="en-US" sz="1500" b="0" dirty="0">
                          <a:effectLst/>
                        </a:rPr>
                        <a:t> </a:t>
                      </a:r>
                      <a:r>
                        <a:rPr lang="en-US" sz="1500" b="0" dirty="0" err="1">
                          <a:effectLst/>
                        </a:rPr>
                        <a:t>պարտք</a:t>
                      </a:r>
                      <a:r>
                        <a:rPr lang="en-US" sz="1500" b="0" dirty="0">
                          <a:effectLst/>
                        </a:rPr>
                        <a:t>, </a:t>
                      </a:r>
                      <a:r>
                        <a:rPr lang="en-US" sz="1500" b="0" dirty="0" err="1">
                          <a:effectLst/>
                        </a:rPr>
                        <a:t>մլրդ</a:t>
                      </a:r>
                      <a:r>
                        <a:rPr lang="en-US" sz="1500" b="0" dirty="0">
                          <a:effectLst/>
                        </a:rPr>
                        <a:t> </a:t>
                      </a:r>
                      <a:r>
                        <a:rPr lang="en-US" sz="1500" b="0" dirty="0" err="1">
                          <a:effectLst/>
                        </a:rPr>
                        <a:t>դրամ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2,631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2,982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3,163</a:t>
                      </a:r>
                      <a:endParaRPr lang="en-US" sz="18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ՀՀ </a:t>
                      </a:r>
                      <a:r>
                        <a:rPr lang="en-US" sz="1500" b="0" dirty="0" err="1">
                          <a:effectLst/>
                        </a:rPr>
                        <a:t>կառավարության</a:t>
                      </a:r>
                      <a:r>
                        <a:rPr lang="en-US" sz="1500" b="0" dirty="0">
                          <a:effectLst/>
                        </a:rPr>
                        <a:t> </a:t>
                      </a:r>
                      <a:r>
                        <a:rPr lang="en-US" sz="1500" b="0" dirty="0" err="1">
                          <a:effectLst/>
                        </a:rPr>
                        <a:t>պարտք</a:t>
                      </a:r>
                      <a:r>
                        <a:rPr lang="en-US" sz="1500" b="0" dirty="0">
                          <a:effectLst/>
                        </a:rPr>
                        <a:t>, </a:t>
                      </a:r>
                      <a:r>
                        <a:rPr lang="en-US" sz="1500" b="0" dirty="0" err="1">
                          <a:effectLst/>
                        </a:rPr>
                        <a:t>մլն</a:t>
                      </a:r>
                      <a:r>
                        <a:rPr lang="en-US" sz="1500" b="0" dirty="0">
                          <a:effectLst/>
                        </a:rPr>
                        <a:t> ԱՄՆ </a:t>
                      </a:r>
                      <a:r>
                        <a:rPr lang="en-US" sz="1500" b="0" dirty="0" err="1">
                          <a:effectLst/>
                        </a:rPr>
                        <a:t>դոլար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5,437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6,233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6,611</a:t>
                      </a:r>
                      <a:endParaRPr lang="en-US" sz="18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029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ՀՀ </a:t>
                      </a:r>
                      <a:r>
                        <a:rPr lang="en-US" sz="1500" b="0" dirty="0" err="1">
                          <a:effectLst/>
                        </a:rPr>
                        <a:t>կառավարության</a:t>
                      </a:r>
                      <a:r>
                        <a:rPr lang="en-US" sz="1500" b="0" dirty="0">
                          <a:effectLst/>
                        </a:rPr>
                        <a:t> </a:t>
                      </a:r>
                      <a:r>
                        <a:rPr lang="en-US" sz="1500" b="0" dirty="0" err="1">
                          <a:effectLst/>
                        </a:rPr>
                        <a:t>պարտք</a:t>
                      </a:r>
                      <a:r>
                        <a:rPr lang="en-US" sz="1500" b="0" dirty="0">
                          <a:effectLst/>
                        </a:rPr>
                        <a:t>, % ՀՆԱ-ի </a:t>
                      </a:r>
                      <a:r>
                        <a:rPr lang="en-US" sz="1500" b="0" dirty="0" err="1">
                          <a:effectLst/>
                        </a:rPr>
                        <a:t>նկատմամբ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51.8 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55.1 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54.1 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55" y="1295400"/>
            <a:ext cx="8610600" cy="1569660"/>
          </a:xfr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201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8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թ.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նախատեսվում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է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փոխառու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միջոցների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հաշվին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պետական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բյուջեի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դեֆիցիտը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ֆինանսավորել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179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մլրդ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դրամով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,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որից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.</a:t>
            </a:r>
            <a:b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</a:b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- 47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մլրդ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դրամը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՝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ներքին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աղբյուրների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հաշվին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,</a:t>
            </a:r>
            <a:b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</a:b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- 132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մլրդ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դրամը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`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արտաքին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աղբյուրներից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:</a:t>
            </a:r>
            <a:endParaRPr lang="en-US" sz="1600" b="1" dirty="0">
              <a:solidFill>
                <a:srgbClr val="002060"/>
              </a:solidFill>
              <a:latin typeface="GHEA Grapalat" pitchFamily="50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76200"/>
            <a:ext cx="6477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defRPr>
            </a:lvl1pPr>
          </a:lstStyle>
          <a:p>
            <a:r>
              <a:rPr lang="hy-AM" sz="2400" dirty="0" smtClean="0"/>
              <a:t>Կառավարության պարտք</a:t>
            </a:r>
            <a:r>
              <a:rPr lang="en-US" sz="2400" dirty="0" smtClean="0"/>
              <a:t>ի </a:t>
            </a:r>
            <a:r>
              <a:rPr lang="en-US" sz="2400" dirty="0" err="1" smtClean="0"/>
              <a:t>գծով</a:t>
            </a:r>
            <a:r>
              <a:rPr lang="en-US" sz="2400" dirty="0" smtClean="0"/>
              <a:t> </a:t>
            </a:r>
            <a:r>
              <a:rPr lang="en-US" sz="2400" dirty="0" err="1" smtClean="0"/>
              <a:t>գործառնություններ</a:t>
            </a:r>
            <a:endParaRPr lang="ru-R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4" name="Picture 13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7" y="762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754027"/>
              </p:ext>
            </p:extLst>
          </p:nvPr>
        </p:nvGraphicFramePr>
        <p:xfrm>
          <a:off x="533400" y="4648200"/>
          <a:ext cx="8001000" cy="167640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497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5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dirty="0" smtClean="0">
                          <a:effectLst/>
                        </a:rPr>
                        <a:t>Մ</a:t>
                      </a:r>
                      <a:r>
                        <a:rPr lang="en-US" sz="1400" dirty="0" err="1" smtClean="0">
                          <a:effectLst/>
                        </a:rPr>
                        <a:t>լրդ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դրամ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Տես</a:t>
                      </a:r>
                      <a:r>
                        <a:rPr lang="en-US" sz="1400" dirty="0" smtClean="0">
                          <a:effectLst/>
                        </a:rPr>
                        <a:t>. </a:t>
                      </a:r>
                      <a:r>
                        <a:rPr lang="hy-AM" sz="1400" dirty="0" smtClean="0">
                          <a:effectLst/>
                        </a:rPr>
                        <a:t>կ</a:t>
                      </a:r>
                      <a:r>
                        <a:rPr lang="en-US" sz="1400" dirty="0" err="1" smtClean="0">
                          <a:effectLst/>
                        </a:rPr>
                        <a:t>շիռ</a:t>
                      </a:r>
                      <a:r>
                        <a:rPr lang="en-US" sz="1400" dirty="0" smtClean="0">
                          <a:effectLst/>
                        </a:rPr>
                        <a:t>, </a:t>
                      </a:r>
                      <a:r>
                        <a:rPr lang="ru-RU" sz="1400" dirty="0" smtClean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6966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kern="1200" dirty="0" smtClean="0">
                          <a:effectLst/>
                        </a:rPr>
                        <a:t>դրամային</a:t>
                      </a:r>
                      <a:r>
                        <a:rPr lang="en-US" sz="1400" kern="1200" dirty="0" smtClean="0">
                          <a:effectLst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</a:rPr>
                        <a:t>պարտատոմսերի</a:t>
                      </a:r>
                      <a:r>
                        <a:rPr lang="en-US" sz="1400" kern="1200" dirty="0" smtClean="0">
                          <a:effectLst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</a:rPr>
                        <a:t>սպասարկում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dirty="0" smtClean="0">
                          <a:effectLst/>
                        </a:rPr>
                        <a:t>62.3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dirty="0" smtClean="0">
                          <a:effectLst/>
                        </a:rPr>
                        <a:t>44.4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effectLst/>
                        </a:rPr>
                        <a:t>արտաքին</a:t>
                      </a:r>
                      <a:r>
                        <a:rPr lang="en-US" sz="1400" kern="1200" dirty="0" smtClean="0">
                          <a:effectLst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</a:rPr>
                        <a:t>վարկերի</a:t>
                      </a:r>
                      <a:r>
                        <a:rPr lang="en-US" sz="1400" kern="1200" dirty="0" smtClean="0">
                          <a:effectLst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</a:rPr>
                        <a:t>սպասարկում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dirty="0" smtClean="0">
                          <a:effectLst/>
                        </a:rPr>
                        <a:t>46.6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dirty="0" smtClean="0">
                          <a:effectLst/>
                        </a:rPr>
                        <a:t>33.2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kern="1200" dirty="0" smtClean="0">
                          <a:effectLst/>
                        </a:rPr>
                        <a:t>Եվրա</a:t>
                      </a:r>
                      <a:r>
                        <a:rPr lang="en-US" sz="1400" kern="1200" dirty="0" err="1" smtClean="0">
                          <a:effectLst/>
                        </a:rPr>
                        <a:t>պարտատոմսերի</a:t>
                      </a:r>
                      <a:r>
                        <a:rPr lang="en-US" sz="1400" kern="1200" dirty="0" smtClean="0">
                          <a:effectLst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</a:rPr>
                        <a:t>սպասարկում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dirty="0" smtClean="0">
                          <a:effectLst/>
                        </a:rPr>
                        <a:t>31.5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600" dirty="0" smtClean="0">
                          <a:effectLst/>
                        </a:rPr>
                        <a:t>22.4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24255" y="3276600"/>
            <a:ext cx="86106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ՀՀ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կառավարության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պարտքի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սպասարկման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ծախսերը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(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տոկոսավճար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) 2018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թվականի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ընթացքում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կկազմեն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140.4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մլրդ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դրամ</a:t>
            </a:r>
            <a:r>
              <a:rPr lang="hy-AM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կամ ընդամենը ծախսերի 9.6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%</a:t>
            </a:r>
            <a:r>
              <a:rPr lang="ru-RU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-</a:t>
            </a:r>
            <a:r>
              <a:rPr lang="hy-AM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ը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,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այդ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թվում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՝</a:t>
            </a:r>
            <a:endParaRPr lang="en-US" sz="1600" b="1" dirty="0">
              <a:solidFill>
                <a:srgbClr val="002060"/>
              </a:solidFill>
              <a:latin typeface="GHEA Grapalat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0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458200" cy="700898"/>
          </a:xfr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ՀՀ 201</a:t>
            </a:r>
            <a:r>
              <a:rPr lang="hy-AM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8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թ.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պետական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բյուջեի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հիմքում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դրված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կանխատեսումների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համաձայն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` 201</a:t>
            </a:r>
            <a:r>
              <a:rPr lang="hy-AM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8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թվականի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hy-AM" sz="14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տարեվերջի</a:t>
            </a:r>
            <a:r>
              <a:rPr lang="en-US" sz="14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դրությամբ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ՀՀ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կառավարության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պարտք</a:t>
            </a:r>
            <a:r>
              <a:rPr lang="ru-RU" sz="14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ի կառուցվածքը կլինի հետևյալը:</a:t>
            </a:r>
            <a:endParaRPr lang="en-US" sz="1400" b="1" dirty="0">
              <a:solidFill>
                <a:srgbClr val="002060"/>
              </a:solidFill>
              <a:latin typeface="GHEA Grapalat" pitchFamily="50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76200"/>
            <a:ext cx="6477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defRPr>
            </a:lvl1pPr>
          </a:lstStyle>
          <a:p>
            <a:r>
              <a:rPr lang="hy-AM" sz="2400" dirty="0" smtClean="0"/>
              <a:t>Կառավարության պարտք</a:t>
            </a:r>
            <a:r>
              <a:rPr lang="ru-RU" sz="2400" dirty="0" smtClean="0"/>
              <a:t>ի կառուցվածքը</a:t>
            </a:r>
            <a:endParaRPr lang="ru-R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4" name="Picture 13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7" y="762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59082"/>
              </p:ext>
            </p:extLst>
          </p:nvPr>
        </p:nvGraphicFramePr>
        <p:xfrm>
          <a:off x="152400" y="1981200"/>
          <a:ext cx="3962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876300" y="17526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y-AM" sz="1200" b="1" dirty="0">
                <a:solidFill>
                  <a:srgbClr val="7030A0"/>
                </a:solidFill>
                <a:latin typeface="GHEA Grapalat" pitchFamily="50" charset="0"/>
              </a:rPr>
              <a:t>Ըստ ռեզիդենտության</a:t>
            </a:r>
            <a:endParaRPr lang="en-GB" sz="1200" b="1" dirty="0">
              <a:solidFill>
                <a:srgbClr val="7030A0"/>
              </a:solidFill>
              <a:latin typeface="GHEA Grapalat" pitchFamily="50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105400" y="17526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y-AM" sz="1200" b="1" dirty="0">
                <a:solidFill>
                  <a:srgbClr val="7030A0"/>
                </a:solidFill>
                <a:latin typeface="GHEA Grapalat" pitchFamily="50" charset="0"/>
              </a:rPr>
              <a:t>Ըստ գործիքակազմի</a:t>
            </a:r>
            <a:endParaRPr lang="en-GB" sz="1200" b="1" dirty="0">
              <a:solidFill>
                <a:srgbClr val="7030A0"/>
              </a:solidFill>
              <a:latin typeface="GHEA Grapalat" pitchFamily="50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368014"/>
              </p:ext>
            </p:extLst>
          </p:nvPr>
        </p:nvGraphicFramePr>
        <p:xfrm>
          <a:off x="4267200" y="2057400"/>
          <a:ext cx="4191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800911" y="4191000"/>
            <a:ext cx="2514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y-AM" sz="1200" b="1" dirty="0">
                <a:solidFill>
                  <a:srgbClr val="7030A0"/>
                </a:solidFill>
                <a:latin typeface="GHEA Grapalat" pitchFamily="50" charset="0"/>
              </a:rPr>
              <a:t>Ըստ արժույթի</a:t>
            </a:r>
            <a:endParaRPr lang="en-GB" sz="1200" b="1" dirty="0">
              <a:solidFill>
                <a:srgbClr val="7030A0"/>
              </a:solidFill>
              <a:latin typeface="GHEA Grapalat" pitchFamily="50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257800" y="4305300"/>
            <a:ext cx="2514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y-AM" sz="1200" b="1" dirty="0">
                <a:solidFill>
                  <a:srgbClr val="7030A0"/>
                </a:solidFill>
                <a:latin typeface="GHEA Grapalat" pitchFamily="50" charset="0"/>
              </a:rPr>
              <a:t>Ըստ տոկոսադրույքի տեսակի</a:t>
            </a:r>
            <a:endParaRPr lang="en-GB" sz="1200" b="1" dirty="0">
              <a:solidFill>
                <a:srgbClr val="7030A0"/>
              </a:solidFill>
              <a:latin typeface="GHEA Grapalat" pitchFamily="50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890069"/>
              </p:ext>
            </p:extLst>
          </p:nvPr>
        </p:nvGraphicFramePr>
        <p:xfrm>
          <a:off x="152400" y="4419600"/>
          <a:ext cx="4260341" cy="219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365703"/>
              </p:ext>
            </p:extLst>
          </p:nvPr>
        </p:nvGraphicFramePr>
        <p:xfrm>
          <a:off x="4267200" y="4533900"/>
          <a:ext cx="4260341" cy="219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32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33817"/>
            <a:ext cx="8305800" cy="1384995"/>
          </a:xfr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2018թ. ՀՀ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պետական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բյուջեով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ծրագրավորված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գործառնությունների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իրականացման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արդյունքում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2018թ.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տարեվերջի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դրությամբ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կապահովվեն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ՀՀ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կառավարության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պարտքի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կառավարման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2018-2020թթ.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ռազմավարական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ծրագրով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ամրագրված</a:t>
            </a:r>
            <a:r>
              <a:rPr lang="en-US" sz="1400" b="1" dirty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ուղենշային</a:t>
            </a:r>
            <a:r>
              <a:rPr lang="hy-AM" sz="14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ցուցանիշները</a:t>
            </a:r>
            <a:r>
              <a:rPr lang="ru-RU" sz="14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:</a:t>
            </a:r>
            <a:endParaRPr lang="en-US" sz="1400" b="1" dirty="0">
              <a:solidFill>
                <a:srgbClr val="002060"/>
              </a:solidFill>
              <a:latin typeface="GHEA Grapalat" pitchFamily="50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76200"/>
            <a:ext cx="6477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defRPr>
            </a:lvl1pPr>
          </a:lstStyle>
          <a:p>
            <a:r>
              <a:rPr lang="hy-AM" sz="2400" dirty="0" smtClean="0"/>
              <a:t>Կառավարության պարտք</a:t>
            </a:r>
            <a:r>
              <a:rPr lang="ru-RU" sz="2400" dirty="0" smtClean="0"/>
              <a:t>ի կառ</a:t>
            </a:r>
            <a:r>
              <a:rPr lang="hy-AM" sz="2400" dirty="0" smtClean="0"/>
              <a:t>ավարման ուղենիշները</a:t>
            </a:r>
            <a:endParaRPr lang="ru-R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4" name="Picture 13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7" y="762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552830"/>
              </p:ext>
            </p:extLst>
          </p:nvPr>
        </p:nvGraphicFramePr>
        <p:xfrm>
          <a:off x="601047" y="2667000"/>
          <a:ext cx="7800022" cy="26162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280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46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4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12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Ուղենիշ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Առ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 31.12.2018թ.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1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solidFill>
                            <a:srgbClr val="002060"/>
                          </a:solidFill>
                          <a:effectLst/>
                        </a:rPr>
                        <a:t>Վերաֆինանսավորման</a:t>
                      </a:r>
                      <a:r>
                        <a:rPr lang="es-ES" sz="12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rgbClr val="002060"/>
                          </a:solidFill>
                          <a:effectLst/>
                        </a:rPr>
                        <a:t>ռիսկ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103">
                <a:tc>
                  <a:txBody>
                    <a:bodyPr/>
                    <a:lstStyle/>
                    <a:p>
                      <a:pPr marL="16383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Մինչև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մարում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միջին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ժամկետը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8 – 11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տարի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2060"/>
                          </a:solidFill>
                          <a:effectLst/>
                        </a:rPr>
                        <a:t>8.5 </a:t>
                      </a:r>
                      <a:r>
                        <a:rPr lang="es-ES" sz="1400" dirty="0" err="1">
                          <a:solidFill>
                            <a:srgbClr val="002060"/>
                          </a:solidFill>
                          <a:effectLst/>
                        </a:rPr>
                        <a:t>տարի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2297">
                <a:tc>
                  <a:txBody>
                    <a:bodyPr/>
                    <a:lstStyle/>
                    <a:p>
                      <a:pPr marL="16383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Առաջիկա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տարվա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ընթացքում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մարվող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պետական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գանձապետական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պարտատոմսերի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(ՊԳՊ)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կշիռը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ՊԳՊ-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երի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ծավալի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մեջ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(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տարեվերջին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առավելագույնը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20%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14.2%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21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solidFill>
                            <a:srgbClr val="002060"/>
                          </a:solidFill>
                          <a:effectLst/>
                        </a:rPr>
                        <a:t>Տոկոսադրույքի</a:t>
                      </a:r>
                      <a:r>
                        <a:rPr lang="es-ES" sz="12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b="1" dirty="0" err="1">
                          <a:solidFill>
                            <a:srgbClr val="002060"/>
                          </a:solidFill>
                          <a:effectLst/>
                        </a:rPr>
                        <a:t>ռիսկ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103">
                <a:tc>
                  <a:txBody>
                    <a:bodyPr/>
                    <a:lstStyle/>
                    <a:p>
                      <a:pPr marL="16383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Ֆիքսված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տոկոսադրույքով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պարտքի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կշիռն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ընդամենը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պարտքի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մեջ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</a:rPr>
                        <a:t>առնվազն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 80%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r>
                        <a:rPr lang="hy-AM" sz="1400" dirty="0">
                          <a:solidFill>
                            <a:srgbClr val="002060"/>
                          </a:solidFill>
                          <a:effectLst/>
                        </a:rPr>
                        <a:t>3.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9%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1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2060"/>
                          </a:solidFill>
                          <a:effectLst/>
                        </a:rPr>
                        <a:t>Փոխարժեքի ռիսկ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103">
                <a:tc>
                  <a:txBody>
                    <a:bodyPr/>
                    <a:lstStyle/>
                    <a:p>
                      <a:pPr marL="16383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Ներքին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պարտքի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կշիռն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ընդամենը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պարտքի</a:t>
                      </a: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2060"/>
                          </a:solidFill>
                          <a:effectLst/>
                        </a:rPr>
                        <a:t>մեջ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առնվազն 20%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dirty="0">
                          <a:solidFill>
                            <a:srgbClr val="002060"/>
                          </a:solidFill>
                          <a:effectLst/>
                        </a:rPr>
                        <a:t>20.8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001000" cy="3219450"/>
          </a:xfrm>
        </p:spPr>
        <p:txBody>
          <a:bodyPr>
            <a:normAutofit/>
          </a:bodyPr>
          <a:lstStyle/>
          <a:p>
            <a:r>
              <a:rPr lang="hy-AM" b="1" dirty="0" smtClean="0">
                <a:solidFill>
                  <a:schemeClr val="tx2"/>
                </a:solidFill>
                <a:latin typeface="GHEA Grapalat" pitchFamily="50" charset="0"/>
              </a:rPr>
              <a:t>Մակրոտնտեսական շրջանակ</a:t>
            </a:r>
            <a:endParaRPr lang="ru-RU" b="1" dirty="0">
              <a:solidFill>
                <a:schemeClr val="tx2"/>
              </a:solidFill>
              <a:latin typeface="GHEA Grapalat" pitchFamily="50" charset="0"/>
            </a:endParaRPr>
          </a:p>
        </p:txBody>
      </p:sp>
      <p:pic>
        <p:nvPicPr>
          <p:cNvPr id="5" name="Picture 2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71" y="4876800"/>
            <a:ext cx="25110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2147546" cy="15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492896"/>
            <a:ext cx="756084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ՇՆՈՐՀԱԿԱԼՈՒԹՅՈՒՆ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799" y="116632"/>
            <a:ext cx="6769195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Համաշխարհային</a:t>
            </a:r>
            <a:r>
              <a:rPr lang="en-US" dirty="0" smtClean="0"/>
              <a:t> </a:t>
            </a:r>
            <a:r>
              <a:rPr lang="en-US" dirty="0" err="1" smtClean="0"/>
              <a:t>ֆոնդային</a:t>
            </a:r>
            <a:r>
              <a:rPr lang="en-US" dirty="0" smtClean="0"/>
              <a:t> </a:t>
            </a:r>
            <a:r>
              <a:rPr lang="en-US" dirty="0" err="1" smtClean="0"/>
              <a:t>ինդեքսների</a:t>
            </a:r>
            <a:r>
              <a:rPr lang="en-US" dirty="0" smtClean="0"/>
              <a:t> </a:t>
            </a:r>
            <a:r>
              <a:rPr lang="en-US" dirty="0" err="1" smtClean="0"/>
              <a:t>դինամիկան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31604-6382-4230-8886-B8DD8193FA6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392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144879"/>
              </p:ext>
            </p:extLst>
          </p:nvPr>
        </p:nvGraphicFramePr>
        <p:xfrm>
          <a:off x="304800" y="1600200"/>
          <a:ext cx="86106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914650" y="2495552"/>
            <a:ext cx="3657600" cy="160020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57200" y="1142999"/>
            <a:ext cx="149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2006 = 100</a:t>
            </a:r>
            <a:endParaRPr lang="en-US" sz="1600" b="1" dirty="0">
              <a:solidFill>
                <a:srgbClr val="002060"/>
              </a:solidFill>
              <a:latin typeface="GHEA Grapalat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3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799" y="116632"/>
            <a:ext cx="6769195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Պղնձի</a:t>
            </a:r>
            <a:r>
              <a:rPr lang="en-US" dirty="0"/>
              <a:t> </a:t>
            </a:r>
            <a:r>
              <a:rPr lang="en-US" dirty="0" err="1"/>
              <a:t>համաշխարհային</a:t>
            </a:r>
            <a:r>
              <a:rPr lang="en-US" dirty="0"/>
              <a:t> </a:t>
            </a:r>
            <a:r>
              <a:rPr lang="en-US" dirty="0" err="1"/>
              <a:t>գների</a:t>
            </a:r>
            <a:r>
              <a:rPr lang="en-US" dirty="0"/>
              <a:t> </a:t>
            </a:r>
            <a:r>
              <a:rPr lang="en-US" dirty="0" err="1"/>
              <a:t>դինամիկան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31604-6382-4230-8886-B8DD8193FA6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392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3" y="2016720"/>
            <a:ext cx="7930392" cy="463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324725" y="4327127"/>
            <a:ext cx="1057275" cy="489746"/>
          </a:xfrm>
          <a:prstGeom prst="roundRect">
            <a:avLst>
              <a:gd name="adj" fmla="val 42857"/>
            </a:avLst>
          </a:prstGeom>
          <a:noFill/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294018" y="4640239"/>
            <a:ext cx="990600" cy="473472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566928" y="1219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2017-2018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թվականներին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կանխատեսվում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է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պղնձի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գների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աճ</a:t>
            </a:r>
            <a:endParaRPr lang="en-US" sz="1600" b="1" dirty="0">
              <a:solidFill>
                <a:srgbClr val="002060"/>
              </a:solidFill>
              <a:latin typeface="GHEA Grapalat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9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6783" y="116632"/>
            <a:ext cx="7344816" cy="899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Նավթի</a:t>
            </a:r>
            <a:r>
              <a:rPr lang="en-US" sz="2400" dirty="0"/>
              <a:t> </a:t>
            </a:r>
            <a:r>
              <a:rPr lang="en-US" sz="2400" dirty="0" err="1"/>
              <a:t>համաշխարհային</a:t>
            </a:r>
            <a:r>
              <a:rPr lang="en-US" sz="2400" dirty="0"/>
              <a:t> </a:t>
            </a:r>
            <a:r>
              <a:rPr lang="en-US" sz="2400" dirty="0" err="1"/>
              <a:t>գների</a:t>
            </a:r>
            <a:r>
              <a:rPr lang="en-US" sz="2400" dirty="0"/>
              <a:t> </a:t>
            </a:r>
            <a:r>
              <a:rPr lang="en-US" sz="2400" dirty="0" err="1"/>
              <a:t>դինամիկան</a:t>
            </a:r>
            <a:endParaRPr lang="ru-RU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31604-6382-4230-8886-B8DD8193FA6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8" y="1698234"/>
            <a:ext cx="8824281" cy="515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791200" y="2868417"/>
            <a:ext cx="1295400" cy="28194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086600" y="5459217"/>
            <a:ext cx="1600200" cy="4572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392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66928" y="104763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2017-2018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թվականներին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կանխատեսվում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է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նավթի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գների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աճ</a:t>
            </a:r>
            <a:endParaRPr lang="en-US" sz="1600" b="1" dirty="0">
              <a:solidFill>
                <a:srgbClr val="002060"/>
              </a:solidFill>
              <a:latin typeface="GHEA Grapalat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4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1219200"/>
            <a:ext cx="8077200" cy="830997"/>
          </a:xfr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2017-2018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թվականներին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կանխատեսվում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է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աշխարհում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տնտեսական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աճի</a:t>
            </a:r>
            <a:r>
              <a:rPr lang="en-US" sz="1600" b="1" dirty="0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GHEA Grapalat" pitchFamily="50" charset="0"/>
                <a:ea typeface="+mn-ea"/>
                <a:cs typeface="+mn-cs"/>
              </a:rPr>
              <a:t>արագացում</a:t>
            </a:r>
            <a:endParaRPr lang="en-US" sz="1600" b="1" dirty="0">
              <a:solidFill>
                <a:srgbClr val="002060"/>
              </a:solidFill>
              <a:latin typeface="GHEA Grapalat" pitchFamily="50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76200"/>
            <a:ext cx="6477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Տնտեսական</a:t>
            </a:r>
            <a:r>
              <a:rPr lang="en-US" sz="2400" dirty="0"/>
              <a:t> </a:t>
            </a:r>
            <a:r>
              <a:rPr lang="en-US" sz="2400" dirty="0" err="1"/>
              <a:t>աճն</a:t>
            </a:r>
            <a:r>
              <a:rPr lang="en-US" sz="2400" dirty="0"/>
              <a:t> </a:t>
            </a:r>
            <a:r>
              <a:rPr lang="en-US" sz="2400" dirty="0" err="1"/>
              <a:t>աշխարհում</a:t>
            </a:r>
            <a:endParaRPr lang="ru-RU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66800" y="2838893"/>
            <a:ext cx="2438400" cy="36150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67400" y="3001924"/>
            <a:ext cx="2438400" cy="36150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503074"/>
              </p:ext>
            </p:extLst>
          </p:nvPr>
        </p:nvGraphicFramePr>
        <p:xfrm>
          <a:off x="457200" y="2133600"/>
          <a:ext cx="8229600" cy="422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6858000" y="3457882"/>
            <a:ext cx="1295400" cy="163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7" y="762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001000" cy="32194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GHEA Grapalat" pitchFamily="50" charset="0"/>
              </a:rPr>
              <a:t>ՀՀ </a:t>
            </a:r>
            <a:r>
              <a:rPr lang="en-US" sz="3200" b="1" dirty="0" err="1" smtClean="0">
                <a:solidFill>
                  <a:schemeClr val="tx2"/>
                </a:solidFill>
                <a:latin typeface="GHEA Grapalat" pitchFamily="50" charset="0"/>
              </a:rPr>
              <a:t>տնտեսության</a:t>
            </a:r>
            <a:r>
              <a:rPr lang="en-US" sz="3200" b="1" dirty="0" smtClean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GHEA Grapalat" pitchFamily="50" charset="0"/>
              </a:rPr>
              <a:t>ընթացիկ</a:t>
            </a:r>
            <a:r>
              <a:rPr lang="en-US" sz="3200" b="1" dirty="0" smtClean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GHEA Grapalat" pitchFamily="50" charset="0"/>
              </a:rPr>
              <a:t>զարգացումներ</a:t>
            </a:r>
            <a:r>
              <a:rPr lang="en-US" sz="3200" b="1" dirty="0" smtClean="0">
                <a:solidFill>
                  <a:schemeClr val="tx2"/>
                </a:solidFill>
                <a:latin typeface="GHEA Grapalat" pitchFamily="50" charset="0"/>
              </a:rPr>
              <a:t> և </a:t>
            </a:r>
            <a:r>
              <a:rPr lang="en-US" sz="3200" b="1" dirty="0" err="1" smtClean="0">
                <a:solidFill>
                  <a:schemeClr val="tx2"/>
                </a:solidFill>
                <a:latin typeface="GHEA Grapalat" pitchFamily="50" charset="0"/>
              </a:rPr>
              <a:t>մակրոտնտեսական</a:t>
            </a:r>
            <a:r>
              <a:rPr lang="en-US" sz="3200" b="1" dirty="0" smtClean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GHEA Grapalat" pitchFamily="50" charset="0"/>
              </a:rPr>
              <a:t>կանխատեսումներ</a:t>
            </a:r>
            <a:endParaRPr lang="ru-RU" sz="3200" b="1" dirty="0">
              <a:solidFill>
                <a:schemeClr val="tx2"/>
              </a:solidFill>
              <a:latin typeface="GHEA Grapalat" pitchFamily="50" charset="0"/>
            </a:endParaRPr>
          </a:p>
        </p:txBody>
      </p:sp>
      <p:pic>
        <p:nvPicPr>
          <p:cNvPr id="5" name="Picture 2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71" y="4876800"/>
            <a:ext cx="25110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5569</TotalTime>
  <Words>1059</Words>
  <Application>Microsoft Office PowerPoint</Application>
  <PresentationFormat>On-screen Show (4:3)</PresentationFormat>
  <Paragraphs>330</Paragraphs>
  <Slides>40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Chart</vt:lpstr>
      <vt:lpstr>2018թ. ՊԵՏԱԿԱՆ ԲՅՈՒՋԵԻ ՆԱԽԱԳԻԾ</vt:lpstr>
      <vt:lpstr>PowerPoint Presentation</vt:lpstr>
      <vt:lpstr>PowerPoint Presentation</vt:lpstr>
      <vt:lpstr>Մակրոտնտեսական շրջանակ</vt:lpstr>
      <vt:lpstr>PowerPoint Presentation</vt:lpstr>
      <vt:lpstr>PowerPoint Presentation</vt:lpstr>
      <vt:lpstr>PowerPoint Presentation</vt:lpstr>
      <vt:lpstr>2017-2018 թվականներին կանխատեսվում է աշխարհում տնտեսական աճի արագացում</vt:lpstr>
      <vt:lpstr>ՀՀ տնտեսության ընթացիկ զարգացումներ և մակրոտնտեսական կանխատեսումներ</vt:lpstr>
      <vt:lpstr>2017 թվականի ընթացիկ զարգացումներ. տնտեսական աճ</vt:lpstr>
      <vt:lpstr>2017 թվականի ընթացիկ զարգացումներ. տնտեսական ակտիվություն</vt:lpstr>
      <vt:lpstr>Տնտեսության ճյուղերի՝ ՀՆԱ-ի իրական աճին նպաստման չափերը, տոկոսային կետ</vt:lpstr>
      <vt:lpstr>Ներուժային և փաստացի  ՀՆԱ</vt:lpstr>
      <vt:lpstr>PowerPoint Presentation</vt:lpstr>
      <vt:lpstr>PowerPoint Presentation</vt:lpstr>
      <vt:lpstr>2018թ. կանխատեսվում է հարկեր/ՀՆԱ-ի բարելավում</vt:lpstr>
      <vt:lpstr>ՀՀ պետական բյուջեի պակասուրդի և կապիտալ ծախսերի համեմատական</vt:lpstr>
      <vt:lpstr>2018թ. բյուջեով նպատակադրվել է  վերադարձ ոսկե կանոնին</vt:lpstr>
      <vt:lpstr>Կանխատեսվող ժամանակաշրջանում հարկաբյուջետային քաղաքականությունը զսպող է լինելու</vt:lpstr>
      <vt:lpstr>2018թ. բյուջեի նախագծի հիմքում դրված հիմնական մակրոտնտեսական ցուցանիշները</vt:lpstr>
      <vt:lpstr>Պետական բյուջեի շրջանակ</vt:lpstr>
      <vt:lpstr>ՀՀ 2016-2018թթ պետական բյուջեներ</vt:lpstr>
      <vt:lpstr>ՀՀ 2016-2018թթ պետական բյուջեի եկամուտները</vt:lpstr>
      <vt:lpstr>ՀՀ 2016-2018թթ պետական բյուջեի հարկային եկամուտները (առանց ԱԱՀ-ի գծով վերադարձի)</vt:lpstr>
      <vt:lpstr>ՀՀ 2016-2018թթ պետական բյուջեների դեֆիցիտի ֆինանսավորման աղբյուրները</vt:lpstr>
      <vt:lpstr>ՀՀ 2016-2018թթ պետական բյուջեների ծախսերն` ըստ տնտեսագիտական դասակարգման ուղղությունների</vt:lpstr>
      <vt:lpstr>2016-2018 թթ կապիտալ ծախսերն` ըստ ֆինանսավորման աղբյուրների</vt:lpstr>
      <vt:lpstr>ՀՀ 2018թ պետական բյուջեի նախագիծն ըստ ծախսերի հիմնական ուղղությունների</vt:lpstr>
      <vt:lpstr>2016-2018թթ պետական բյուջեի ծախսերն ըստ ծառայությունների խոշորացված խմբերի</vt:lpstr>
      <vt:lpstr>1. Ընդհանուր նշանակության պետական ծառայությունների գծով ծախսեր</vt:lpstr>
      <vt:lpstr>2. Տնտեսական ծառայությունների գծով ծախսեր</vt:lpstr>
      <vt:lpstr>3. Սոցիալական ծառայությունների գծով ծախսեր</vt:lpstr>
      <vt:lpstr>Պետական բյուջեի ֆինանսավորման արտաքին աղբյուրները</vt:lpstr>
      <vt:lpstr>Պետական պարտք</vt:lpstr>
      <vt:lpstr>2018 թվականին կանխատեսվում է, որ պետական պարտքը նախորդ տարիների համեմատ կաճի ավելի դանդաղ տեմպով, որի արդյունքում ՀՆԱ-ի նկատմամբ պետական պարտքի ցուցանիշը կնվազի մոտ 1 տոկոսային կետով:</vt:lpstr>
      <vt:lpstr>ՀՀ 2018թ. պետական բյուջեի հիմքում դրված կանխատեսումների համաձայն` 2018 թվականի տարեվերջի դրությամբ ՀՀ կառավարության պարտքը կկազմի 3,163 մլրդ դրամ (6,611 մլն ԱՄՆ դոլար) և 2017 թվականի տարեվերջի համեմատությամբ կաճի 181 մլրդ դրամով (378 մլն ԱՄՆ դոլարով):</vt:lpstr>
      <vt:lpstr>2018թ. նախատեսվում է փոխառու միջոցների հաշվին պետական բյուջեի դեֆիցիտը ֆինանսավորել 179 մլրդ դրամով, որից. - 47 մլրդ դրամը՝ ներքին աղբյուրների հաշվին, - 132 մլրդ դրամը` արտաքին աղբյուրներից:</vt:lpstr>
      <vt:lpstr>ՀՀ 2018թ. պետական բյուջեի հիմքում դրված կանխատեսումների համաձայն` 2018 թվականի տարեվերջի դրությամբ ՀՀ կառավարության պարտքի կառուցվածքը կլինի հետևյալը:</vt:lpstr>
      <vt:lpstr>2018թ. ՀՀ պետական բյուջեով ծրագրավորված գործառնությունների իրականացման արդյունքում 2018թ. տարեվերջի դրությամբ կապահովվեն ՀՀ կառավարության պարտքի կառավարման 2018-2020թթ. ռազմավարական ծրագրով ամրագրված ուղենշային ցուցանիշները: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 Hakobyan</dc:creator>
  <cp:lastModifiedBy>Greta Adamyan</cp:lastModifiedBy>
  <cp:revision>186</cp:revision>
  <cp:lastPrinted>2017-11-08T11:06:02Z</cp:lastPrinted>
  <dcterms:created xsi:type="dcterms:W3CDTF">2017-09-13T05:56:43Z</dcterms:created>
  <dcterms:modified xsi:type="dcterms:W3CDTF">2017-11-16T05:41:24Z</dcterms:modified>
</cp:coreProperties>
</file>